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36" r:id="rId11"/>
    <p:sldId id="266" r:id="rId12"/>
    <p:sldId id="265" r:id="rId13"/>
    <p:sldId id="267" r:id="rId14"/>
    <p:sldId id="270" r:id="rId15"/>
    <p:sldId id="271" r:id="rId16"/>
    <p:sldId id="274" r:id="rId17"/>
    <p:sldId id="272" r:id="rId18"/>
    <p:sldId id="273" r:id="rId19"/>
    <p:sldId id="338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5" r:id="rId28"/>
    <p:sldId id="296" r:id="rId29"/>
    <p:sldId id="282" r:id="rId30"/>
    <p:sldId id="283" r:id="rId31"/>
    <p:sldId id="285" r:id="rId32"/>
    <p:sldId id="286" r:id="rId33"/>
    <p:sldId id="284" r:id="rId34"/>
    <p:sldId id="297" r:id="rId35"/>
    <p:sldId id="298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5" r:id="rId45"/>
    <p:sldId id="316" r:id="rId46"/>
    <p:sldId id="317" r:id="rId47"/>
    <p:sldId id="299" r:id="rId48"/>
    <p:sldId id="304" r:id="rId49"/>
    <p:sldId id="300" r:id="rId50"/>
    <p:sldId id="301" r:id="rId51"/>
    <p:sldId id="302" r:id="rId52"/>
    <p:sldId id="287" r:id="rId53"/>
    <p:sldId id="288" r:id="rId54"/>
    <p:sldId id="289" r:id="rId55"/>
    <p:sldId id="290" r:id="rId56"/>
    <p:sldId id="291" r:id="rId57"/>
    <p:sldId id="339" r:id="rId58"/>
    <p:sldId id="292" r:id="rId59"/>
    <p:sldId id="293" r:id="rId60"/>
    <p:sldId id="318" r:id="rId61"/>
    <p:sldId id="319" r:id="rId62"/>
    <p:sldId id="320" r:id="rId63"/>
    <p:sldId id="321" r:id="rId64"/>
    <p:sldId id="322" r:id="rId65"/>
    <p:sldId id="323" r:id="rId66"/>
    <p:sldId id="326" r:id="rId67"/>
    <p:sldId id="330" r:id="rId68"/>
    <p:sldId id="331" r:id="rId69"/>
    <p:sldId id="329" r:id="rId70"/>
    <p:sldId id="332" r:id="rId71"/>
    <p:sldId id="333" r:id="rId72"/>
    <p:sldId id="334" r:id="rId73"/>
    <p:sldId id="335" r:id="rId74"/>
    <p:sldId id="343" r:id="rId75"/>
    <p:sldId id="344" r:id="rId76"/>
    <p:sldId id="345" r:id="rId77"/>
    <p:sldId id="346" r:id="rId78"/>
    <p:sldId id="347" r:id="rId79"/>
    <p:sldId id="341" r:id="rId80"/>
    <p:sldId id="342" r:id="rId81"/>
    <p:sldId id="351" r:id="rId82"/>
    <p:sldId id="352" r:id="rId83"/>
    <p:sldId id="348" r:id="rId84"/>
    <p:sldId id="349" r:id="rId85"/>
    <p:sldId id="353" r:id="rId86"/>
    <p:sldId id="350" r:id="rId87"/>
    <p:sldId id="354" r:id="rId88"/>
    <p:sldId id="355" r:id="rId89"/>
    <p:sldId id="356" r:id="rId90"/>
    <p:sldId id="325" r:id="rId91"/>
    <p:sldId id="357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승현" userId="efd3d89f-8af2-467d-a6c2-ebb2f3fbc794" providerId="ADAL" clId="{727CD59D-2EA6-443F-A00A-6D6B69CA0F3A}"/>
    <pc:docChg chg="modSld">
      <pc:chgData name="황승현" userId="efd3d89f-8af2-467d-a6c2-ebb2f3fbc794" providerId="ADAL" clId="{727CD59D-2EA6-443F-A00A-6D6B69CA0F3A}" dt="2021-12-03T04:54:23.899" v="1" actId="1076"/>
      <pc:docMkLst>
        <pc:docMk/>
      </pc:docMkLst>
      <pc:sldChg chg="modSp mod">
        <pc:chgData name="황승현" userId="efd3d89f-8af2-467d-a6c2-ebb2f3fbc794" providerId="ADAL" clId="{727CD59D-2EA6-443F-A00A-6D6B69CA0F3A}" dt="2021-12-03T04:54:23.899" v="1" actId="1076"/>
        <pc:sldMkLst>
          <pc:docMk/>
          <pc:sldMk cId="1121425678" sldId="257"/>
        </pc:sldMkLst>
        <pc:spChg chg="mod">
          <ac:chgData name="황승현" userId="efd3d89f-8af2-467d-a6c2-ebb2f3fbc794" providerId="ADAL" clId="{727CD59D-2EA6-443F-A00A-6D6B69CA0F3A}" dt="2021-12-03T04:54:23.899" v="1" actId="1076"/>
          <ac:spMkLst>
            <pc:docMk/>
            <pc:sldMk cId="1121425678" sldId="257"/>
            <ac:spMk id="2" creationId="{B6BB373B-91D0-40FB-B8B1-3CB203F77EB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5B940-830F-42D8-AEDC-7EBCD9A7F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04E721-8F42-4FE3-83D8-9D7693CB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BCDA0-F819-4DE9-B0F9-EB294014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B6D54-55D4-4AE2-90F3-0A64C6737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F1CC15-8A65-4675-873B-4C90879B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37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D2632-487B-46B0-A438-2D298008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30C1B1-8ADC-4A13-96E1-6489D3615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AD4714-0837-4D6E-91FC-5C8DB87A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9D1DC-A703-4219-BD83-50E56D21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10CD9-2A70-4F69-803A-DE3DDCFD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0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41F586-9A66-4BBF-B40A-239C38550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CD151C-9B2B-4D12-8AA3-D08188DC2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E2CD8-D444-439B-8E8F-2F37F2E0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5FF3F-9B77-450D-9F06-B18456EE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F9F6E-209A-420A-A32E-1A07DCAF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1518E-350A-42E4-95D4-BCA14990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60093-484D-4EBC-BD0D-20CD333B5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CBB8E0-838E-402A-9EF1-12ED8270B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D46B2-E7F8-4A9D-A6F7-C485B736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1E318-3F4A-4BAC-8791-B4EACDCF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96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70093-0AFD-4ABB-87BE-BE5CC26A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599A4-8129-4DE2-B78F-C1F249FE8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B69F6-2DB8-4E21-B322-85DCD24F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7C9E6-215B-4168-BF98-ACE24AC5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CDFC3-DA36-43A0-B2CC-1BE632E8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89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3A9C5-61B5-4542-A91D-E476A10E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8F928-7936-4446-927C-CCA8EAD05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A646D-218C-4BEC-9BE1-1A3BCB66C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19E58D-2837-4A53-ADB3-90F7864A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9DD2E1-0CE6-4CE2-8B64-B3ADADB1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8C721B-2165-4D15-BC5C-1CEF3CD6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8C979-74E3-4DB1-8F3E-03D47BFE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AF30FC-29FB-4534-8FD0-879CD3328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1F1F37-0093-4130-88F5-C909450BB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8EDB0A-495E-4877-A3E1-5C9F2E73C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DCDCF0-91F9-4457-BAC6-40E1C55AC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FE3B87-2B9E-49C9-BB69-EB3DE8CE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86B12-25DC-406B-B49C-631BD503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E2A893-1F0F-4173-95E6-6AEE3A92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1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74130-E673-428F-84E0-3075CAC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817E3B-ECC4-4D18-AE69-0971F80E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139151-D918-4B94-9A96-438E64A9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CE173-E63E-4EAB-8E8F-47804DAA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32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93A748-94E8-46E0-A842-BD38E976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5DD988-34C6-442B-A638-AB167B1C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F1472B-22F6-4BBF-AD8E-190619B5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9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DA264-A574-404D-9FD1-FAE3B576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528E9-66D6-44FA-A538-5A7450864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1624FA-617D-4BA7-A16E-8FD088A2F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9EDABE-2FFD-4190-B1DB-2759F1A4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C94C94-A005-410F-8140-163B3E83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4DCB35-9C1C-4010-809A-51BD7FD60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64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CF3E1-45DF-4D07-9C33-65ED4D40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18AC1B-E3EF-4FF4-AC50-82D491256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100BA7-B8B8-4F22-B067-775B276E1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930CA0-C35F-4A4B-B3EB-5B2D3FB2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F7885-17D5-472C-AD9D-39BF8C4A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95D38B-4946-41D5-9B12-B4469256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17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F7DD7A-3D7C-46CA-88AF-F76F6B86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CDCF2-FD47-4911-B804-70F0269CF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31C65-C084-4205-B17B-75EC9D290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4D052-BF7A-46B9-87BD-CF5A897A0945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BB7198-887B-4F85-8B2F-51B1D2A5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9476C-A790-4E0E-8989-A36DE59F1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9F587-B47B-45F0-90BB-967684931D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42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AE7A14-5C92-47DD-9FE6-ACE863FADB3C}"/>
              </a:ext>
            </a:extLst>
          </p:cNvPr>
          <p:cNvSpPr txBox="1"/>
          <p:nvPr/>
        </p:nvSpPr>
        <p:spPr>
          <a:xfrm>
            <a:off x="4607945" y="1566952"/>
            <a:ext cx="297610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/>
              <a:t>CPU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B2E19-0A23-4EF6-8156-146BE6B9F70D}"/>
              </a:ext>
            </a:extLst>
          </p:cNvPr>
          <p:cNvSpPr txBox="1"/>
          <p:nvPr/>
        </p:nvSpPr>
        <p:spPr>
          <a:xfrm>
            <a:off x="5231166" y="3429000"/>
            <a:ext cx="1729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김성원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9816F-E2F6-4B74-9D4B-89BAAB093B4D}"/>
              </a:ext>
            </a:extLst>
          </p:cNvPr>
          <p:cNvSpPr txBox="1"/>
          <p:nvPr/>
        </p:nvSpPr>
        <p:spPr>
          <a:xfrm>
            <a:off x="5134251" y="4136886"/>
            <a:ext cx="192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88966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7748CC0-D0CA-494D-A09B-4340ABCB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0" y="557279"/>
            <a:ext cx="6085329" cy="5743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259A8-65FD-4628-B21D-17155DE29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82" y="517848"/>
            <a:ext cx="5142748" cy="582230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F01A20-79B8-4778-A91A-96633157417A}"/>
              </a:ext>
            </a:extLst>
          </p:cNvPr>
          <p:cNvCxnSpPr/>
          <p:nvPr/>
        </p:nvCxnSpPr>
        <p:spPr>
          <a:xfrm>
            <a:off x="4110182" y="757382"/>
            <a:ext cx="4119418" cy="11360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62AC69A-921E-43BA-BD16-ADD3DA6B4772}"/>
              </a:ext>
            </a:extLst>
          </p:cNvPr>
          <p:cNvCxnSpPr>
            <a:cxnSpLocks/>
          </p:cNvCxnSpPr>
          <p:nvPr/>
        </p:nvCxnSpPr>
        <p:spPr>
          <a:xfrm>
            <a:off x="4036291" y="1122219"/>
            <a:ext cx="4193309" cy="7712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BBE3B8-AE1C-4D2A-AE8C-7E66F2BFEEE0}"/>
              </a:ext>
            </a:extLst>
          </p:cNvPr>
          <p:cNvCxnSpPr>
            <a:cxnSpLocks/>
          </p:cNvCxnSpPr>
          <p:nvPr/>
        </p:nvCxnSpPr>
        <p:spPr>
          <a:xfrm>
            <a:off x="4184073" y="1507837"/>
            <a:ext cx="4211782" cy="25099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8954C48-8DFA-4C8E-90DB-347B11F75D5E}"/>
              </a:ext>
            </a:extLst>
          </p:cNvPr>
          <p:cNvCxnSpPr>
            <a:cxnSpLocks/>
          </p:cNvCxnSpPr>
          <p:nvPr/>
        </p:nvCxnSpPr>
        <p:spPr>
          <a:xfrm>
            <a:off x="5666509" y="1890358"/>
            <a:ext cx="5103091" cy="28017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9759ABF-BF44-4FA2-A751-80149A8338B3}"/>
              </a:ext>
            </a:extLst>
          </p:cNvPr>
          <p:cNvCxnSpPr>
            <a:cxnSpLocks/>
          </p:cNvCxnSpPr>
          <p:nvPr/>
        </p:nvCxnSpPr>
        <p:spPr>
          <a:xfrm>
            <a:off x="3403601" y="2275976"/>
            <a:ext cx="7365999" cy="24160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2084E62-A9F6-45A1-89D9-886FDD07C5D4}"/>
              </a:ext>
            </a:extLst>
          </p:cNvPr>
          <p:cNvCxnSpPr>
            <a:cxnSpLocks/>
          </p:cNvCxnSpPr>
          <p:nvPr/>
        </p:nvCxnSpPr>
        <p:spPr>
          <a:xfrm>
            <a:off x="2170546" y="2643910"/>
            <a:ext cx="8599054" cy="13739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E6D0C1-31A2-473F-941F-FDF6CE20C7EF}"/>
              </a:ext>
            </a:extLst>
          </p:cNvPr>
          <p:cNvCxnSpPr>
            <a:cxnSpLocks/>
          </p:cNvCxnSpPr>
          <p:nvPr/>
        </p:nvCxnSpPr>
        <p:spPr>
          <a:xfrm>
            <a:off x="4276437" y="3044115"/>
            <a:ext cx="2622174" cy="16479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901BB4-1C49-4C55-AA54-1418A2549B24}"/>
              </a:ext>
            </a:extLst>
          </p:cNvPr>
          <p:cNvCxnSpPr>
            <a:cxnSpLocks/>
          </p:cNvCxnSpPr>
          <p:nvPr/>
        </p:nvCxnSpPr>
        <p:spPr>
          <a:xfrm flipV="1">
            <a:off x="5104511" y="1216103"/>
            <a:ext cx="1886464" cy="22128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B219C5-9E2A-4E44-8070-988A1BDC8E34}"/>
              </a:ext>
            </a:extLst>
          </p:cNvPr>
          <p:cNvCxnSpPr>
            <a:cxnSpLocks/>
          </p:cNvCxnSpPr>
          <p:nvPr/>
        </p:nvCxnSpPr>
        <p:spPr>
          <a:xfrm flipV="1">
            <a:off x="6196166" y="1216103"/>
            <a:ext cx="794809" cy="26016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1B6BBA8-BF2B-4749-9809-C3FE5B7BA5EA}"/>
              </a:ext>
            </a:extLst>
          </p:cNvPr>
          <p:cNvCxnSpPr>
            <a:cxnSpLocks/>
          </p:cNvCxnSpPr>
          <p:nvPr/>
        </p:nvCxnSpPr>
        <p:spPr>
          <a:xfrm flipV="1">
            <a:off x="2911764" y="1890358"/>
            <a:ext cx="7857836" cy="22948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34749EF-4E86-47DE-928B-EBD23EAEF815}"/>
              </a:ext>
            </a:extLst>
          </p:cNvPr>
          <p:cNvCxnSpPr>
            <a:cxnSpLocks/>
          </p:cNvCxnSpPr>
          <p:nvPr/>
        </p:nvCxnSpPr>
        <p:spPr>
          <a:xfrm>
            <a:off x="4323090" y="4567720"/>
            <a:ext cx="2667885" cy="782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FD8402C-08FC-4E22-BDD1-E63D2EE149CF}"/>
              </a:ext>
            </a:extLst>
          </p:cNvPr>
          <p:cNvCxnSpPr>
            <a:cxnSpLocks/>
          </p:cNvCxnSpPr>
          <p:nvPr/>
        </p:nvCxnSpPr>
        <p:spPr>
          <a:xfrm>
            <a:off x="2871557" y="4947256"/>
            <a:ext cx="5219498" cy="4029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526509A-DDD1-4C70-8702-733F36BC856A}"/>
              </a:ext>
            </a:extLst>
          </p:cNvPr>
          <p:cNvCxnSpPr>
            <a:cxnSpLocks/>
          </p:cNvCxnSpPr>
          <p:nvPr/>
        </p:nvCxnSpPr>
        <p:spPr>
          <a:xfrm>
            <a:off x="3671455" y="5331669"/>
            <a:ext cx="5805054" cy="184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2B09B67-555E-4BBA-8DCC-C46262C3E589}"/>
              </a:ext>
            </a:extLst>
          </p:cNvPr>
          <p:cNvCxnSpPr>
            <a:cxnSpLocks/>
          </p:cNvCxnSpPr>
          <p:nvPr/>
        </p:nvCxnSpPr>
        <p:spPr>
          <a:xfrm flipV="1">
            <a:off x="5357091" y="5350163"/>
            <a:ext cx="5412509" cy="3717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E3D248-819A-4397-B0AE-650BB2499A90}"/>
              </a:ext>
            </a:extLst>
          </p:cNvPr>
          <p:cNvCxnSpPr>
            <a:cxnSpLocks/>
          </p:cNvCxnSpPr>
          <p:nvPr/>
        </p:nvCxnSpPr>
        <p:spPr>
          <a:xfrm flipV="1">
            <a:off x="3181927" y="3946208"/>
            <a:ext cx="6405418" cy="21457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9813E72-9FA2-40DF-9518-3DDE531BB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6" y="1047416"/>
            <a:ext cx="5001323" cy="476316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67E27FA-CC54-4087-B74E-93AF2A896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1488"/>
            <a:ext cx="5843973" cy="20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0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553143C-BF3F-4396-8AD4-3A9941C7D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92" y="1387764"/>
            <a:ext cx="7669216" cy="40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6735CFE-7C82-4FE4-A5C3-9C1FDFDF7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7" y="1092200"/>
            <a:ext cx="6427765" cy="46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B2888CA-9387-4493-BB93-AC0AA2A95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204" y="1017781"/>
            <a:ext cx="8145591" cy="48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6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6899F9-9765-4DDB-BB96-0178912CF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82" y="225844"/>
            <a:ext cx="5880435" cy="403999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DF2A6FC-FEC2-4F5D-B794-26FFEAB6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87" y="4623625"/>
            <a:ext cx="6344625" cy="17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6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86E49C-6A03-4866-8074-160800CB3F52}"/>
              </a:ext>
            </a:extLst>
          </p:cNvPr>
          <p:cNvSpPr txBox="1"/>
          <p:nvPr/>
        </p:nvSpPr>
        <p:spPr>
          <a:xfrm>
            <a:off x="629227" y="2497976"/>
            <a:ext cx="109335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/>
              <a:t>발명사업화 부문</a:t>
            </a:r>
            <a:endParaRPr lang="en-US" altLang="ko-KR" sz="11500" dirty="0"/>
          </a:p>
        </p:txBody>
      </p:sp>
    </p:spTree>
    <p:extLst>
      <p:ext uri="{BB962C8B-B14F-4D97-AF65-F5344CB8AC3E}">
        <p14:creationId xmlns:p14="http://schemas.microsoft.com/office/powerpoint/2010/main" val="224585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0AC65D2-24AF-40E4-A27E-9294FDBA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62" y="424543"/>
            <a:ext cx="6643476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3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D88C0A5-BCB6-4E11-BFB3-5A6E84C16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4" y="976421"/>
            <a:ext cx="6685139" cy="49051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1135F9-E8E3-49B5-BA6B-3FB637EFB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3" y="517847"/>
            <a:ext cx="4897033" cy="58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5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D88C0A5-BCB6-4E11-BFB3-5A6E84C16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4" y="976421"/>
            <a:ext cx="6685139" cy="49051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1135F9-E8E3-49B5-BA6B-3FB637EFB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3" y="517847"/>
            <a:ext cx="4897033" cy="582230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8DFE2CD-05F9-42A0-A1FC-D34B460F45E7}"/>
              </a:ext>
            </a:extLst>
          </p:cNvPr>
          <p:cNvCxnSpPr>
            <a:cxnSpLocks/>
          </p:cNvCxnSpPr>
          <p:nvPr/>
        </p:nvCxnSpPr>
        <p:spPr>
          <a:xfrm>
            <a:off x="4451927" y="1902691"/>
            <a:ext cx="40917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CBC74AF-051A-4CD2-851A-277A32651DA1}"/>
              </a:ext>
            </a:extLst>
          </p:cNvPr>
          <p:cNvCxnSpPr>
            <a:cxnSpLocks/>
          </p:cNvCxnSpPr>
          <p:nvPr/>
        </p:nvCxnSpPr>
        <p:spPr>
          <a:xfrm>
            <a:off x="5754254" y="2512292"/>
            <a:ext cx="2937164" cy="14501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0518C5-44C1-413A-909A-BF08B4A049CD}"/>
              </a:ext>
            </a:extLst>
          </p:cNvPr>
          <p:cNvCxnSpPr>
            <a:cxnSpLocks/>
          </p:cNvCxnSpPr>
          <p:nvPr/>
        </p:nvCxnSpPr>
        <p:spPr>
          <a:xfrm>
            <a:off x="5029578" y="3131128"/>
            <a:ext cx="5933986" cy="15424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2FDB96-6500-4AC4-A90E-8C58F8C94355}"/>
              </a:ext>
            </a:extLst>
          </p:cNvPr>
          <p:cNvCxnSpPr>
            <a:cxnSpLocks/>
          </p:cNvCxnSpPr>
          <p:nvPr/>
        </p:nvCxnSpPr>
        <p:spPr>
          <a:xfrm>
            <a:off x="4572000" y="3749964"/>
            <a:ext cx="6391564" cy="248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656B08-CB0F-4A94-A8C2-A5C3797BFD30}"/>
              </a:ext>
            </a:extLst>
          </p:cNvPr>
          <p:cNvCxnSpPr>
            <a:cxnSpLocks/>
          </p:cNvCxnSpPr>
          <p:nvPr/>
        </p:nvCxnSpPr>
        <p:spPr>
          <a:xfrm flipV="1">
            <a:off x="4664364" y="1227441"/>
            <a:ext cx="2743200" cy="31444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3FD761-9F97-4095-9785-38978F2F2CA6}"/>
              </a:ext>
            </a:extLst>
          </p:cNvPr>
          <p:cNvCxnSpPr>
            <a:cxnSpLocks/>
          </p:cNvCxnSpPr>
          <p:nvPr/>
        </p:nvCxnSpPr>
        <p:spPr>
          <a:xfrm>
            <a:off x="3886389" y="4990761"/>
            <a:ext cx="3419575" cy="34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0A9EFC-C8DD-49B9-8619-15E924E61285}"/>
              </a:ext>
            </a:extLst>
          </p:cNvPr>
          <p:cNvCxnSpPr>
            <a:cxnSpLocks/>
          </p:cNvCxnSpPr>
          <p:nvPr/>
        </p:nvCxnSpPr>
        <p:spPr>
          <a:xfrm flipV="1">
            <a:off x="5347855" y="5364336"/>
            <a:ext cx="3112654" cy="2144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69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BB373B-91D0-40FB-B8B1-3CB203F77EBE}"/>
              </a:ext>
            </a:extLst>
          </p:cNvPr>
          <p:cNvSpPr txBox="1"/>
          <p:nvPr/>
        </p:nvSpPr>
        <p:spPr>
          <a:xfrm>
            <a:off x="614774" y="518427"/>
            <a:ext cx="8478983" cy="582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/>
              <a:t>CPU</a:t>
            </a:r>
          </a:p>
          <a:p>
            <a:endParaRPr lang="en-US" altLang="ko-KR" sz="8000" dirty="0"/>
          </a:p>
          <a:p>
            <a:endParaRPr lang="en-US" altLang="ko-KR" sz="4000" dirty="0"/>
          </a:p>
          <a:p>
            <a:pPr>
              <a:lnSpc>
                <a:spcPct val="150000"/>
              </a:lnSpc>
            </a:pPr>
            <a:r>
              <a:rPr lang="en-US" altLang="ko-KR" sz="4000" dirty="0"/>
              <a:t>Campus : </a:t>
            </a:r>
            <a:r>
              <a:rPr lang="ko-KR" altLang="en-US" sz="4000" dirty="0"/>
              <a:t>대학</a:t>
            </a:r>
            <a:endParaRPr lang="en-US" altLang="ko-KR" sz="4000" dirty="0"/>
          </a:p>
          <a:p>
            <a:pPr>
              <a:lnSpc>
                <a:spcPct val="150000"/>
              </a:lnSpc>
            </a:pPr>
            <a:r>
              <a:rPr lang="en-US" altLang="ko-KR" sz="4000" dirty="0"/>
              <a:t>Patent : </a:t>
            </a:r>
            <a:r>
              <a:rPr lang="ko-KR" altLang="en-US" sz="4000" dirty="0"/>
              <a:t>특허</a:t>
            </a:r>
            <a:endParaRPr lang="en-US" altLang="ko-KR" sz="4000" dirty="0"/>
          </a:p>
          <a:p>
            <a:pPr>
              <a:lnSpc>
                <a:spcPct val="150000"/>
              </a:lnSpc>
            </a:pPr>
            <a:r>
              <a:rPr lang="en-US" altLang="ko-KR" sz="4000" dirty="0"/>
              <a:t>Universiade : </a:t>
            </a:r>
            <a:r>
              <a:rPr lang="ko-KR" altLang="en-US" sz="4000" dirty="0"/>
              <a:t>국제학생경기대회</a:t>
            </a:r>
          </a:p>
        </p:txBody>
      </p:sp>
    </p:spTree>
    <p:extLst>
      <p:ext uri="{BB962C8B-B14F-4D97-AF65-F5344CB8AC3E}">
        <p14:creationId xmlns:p14="http://schemas.microsoft.com/office/powerpoint/2010/main" val="112142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FAD0389-E799-4ACF-A85B-858F44693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946" y="1561051"/>
            <a:ext cx="5284107" cy="37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256DE2-B382-4540-86BB-BC12BC04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47" y="327507"/>
            <a:ext cx="5246305" cy="62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0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E0E780-FDF4-4022-9CEC-142AA38A4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72" y="1211726"/>
            <a:ext cx="6638855" cy="44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47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BC0CD1B-F856-4F35-8AA1-DFB98F97F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06" y="1267724"/>
            <a:ext cx="6626188" cy="43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2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D36E7C-E74D-4BAE-8107-964F20C65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222" y="222848"/>
            <a:ext cx="4849555" cy="641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81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2B6D21-B8D1-4A71-9467-9B24E9DE6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48" y="630751"/>
            <a:ext cx="8320104" cy="197390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BB02BA-2603-4502-B99C-4629802D0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56" y="3213245"/>
            <a:ext cx="7915488" cy="32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78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25F141-85D7-47D4-BD28-B4926C2738B6}"/>
              </a:ext>
            </a:extLst>
          </p:cNvPr>
          <p:cNvSpPr txBox="1"/>
          <p:nvPr/>
        </p:nvSpPr>
        <p:spPr>
          <a:xfrm>
            <a:off x="434109" y="535710"/>
            <a:ext cx="2650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참가자격</a:t>
            </a:r>
            <a:endParaRPr lang="en-US" altLang="ko-KR" sz="48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6F0CD90-1A69-44F9-B089-30E3051FE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" y="2006600"/>
            <a:ext cx="10408867" cy="1959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1AB1C-0AC7-4532-8A62-9A2644A2022C}"/>
              </a:ext>
            </a:extLst>
          </p:cNvPr>
          <p:cNvSpPr txBox="1"/>
          <p:nvPr/>
        </p:nvSpPr>
        <p:spPr>
          <a:xfrm>
            <a:off x="4765964" y="5231625"/>
            <a:ext cx="266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+</a:t>
            </a:r>
            <a:r>
              <a:rPr lang="ko-KR" altLang="en-US" sz="2800" dirty="0"/>
              <a:t>국민참여심사</a:t>
            </a:r>
          </a:p>
        </p:txBody>
      </p:sp>
    </p:spTree>
    <p:extLst>
      <p:ext uri="{BB962C8B-B14F-4D97-AF65-F5344CB8AC3E}">
        <p14:creationId xmlns:p14="http://schemas.microsoft.com/office/powerpoint/2010/main" val="166147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1D2D967-D5E2-48F6-8F6F-D841B2C8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1" y="1121629"/>
            <a:ext cx="8377382" cy="5454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0D3D5-F2A9-4FA4-BD86-9724CFA7B180}"/>
              </a:ext>
            </a:extLst>
          </p:cNvPr>
          <p:cNvSpPr txBox="1"/>
          <p:nvPr/>
        </p:nvSpPr>
        <p:spPr>
          <a:xfrm>
            <a:off x="434109" y="535709"/>
            <a:ext cx="2650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시상내역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920285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85859B-6D35-41BE-A0D2-1A4F23A0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66" y="0"/>
            <a:ext cx="62673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8E1A9-34F9-4FDD-8EBF-A31E4C6C7499}"/>
              </a:ext>
            </a:extLst>
          </p:cNvPr>
          <p:cNvSpPr txBox="1"/>
          <p:nvPr/>
        </p:nvSpPr>
        <p:spPr>
          <a:xfrm>
            <a:off x="803562" y="535709"/>
            <a:ext cx="1403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일정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3844190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7F13377-53CA-4AC3-9753-14FDC0A44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5002"/>
            <a:ext cx="5995993" cy="2233076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0577784E-C49B-4FB9-8EA2-7BA3F8156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" y="2517796"/>
            <a:ext cx="5995994" cy="2467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A75CA9-D1C5-403A-8B15-0528D8186645}"/>
              </a:ext>
            </a:extLst>
          </p:cNvPr>
          <p:cNvSpPr txBox="1"/>
          <p:nvPr/>
        </p:nvSpPr>
        <p:spPr>
          <a:xfrm>
            <a:off x="100006" y="5056531"/>
            <a:ext cx="590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숭실대는 특허청과 교육선도대학 업무협약</a:t>
            </a:r>
            <a:r>
              <a:rPr lang="en-US" altLang="ko-KR" dirty="0"/>
              <a:t>(MOU) </a:t>
            </a:r>
            <a:r>
              <a:rPr lang="ko-KR" altLang="en-US" dirty="0"/>
              <a:t>체결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9507A-C9C2-4403-B6D2-E127BA84F5B2}"/>
              </a:ext>
            </a:extLst>
          </p:cNvPr>
          <p:cNvSpPr txBox="1"/>
          <p:nvPr/>
        </p:nvSpPr>
        <p:spPr>
          <a:xfrm>
            <a:off x="803562" y="535709"/>
            <a:ext cx="5004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21</a:t>
            </a:r>
            <a:r>
              <a:rPr lang="ko-KR" altLang="en-US" sz="4800" dirty="0"/>
              <a:t>년 수상자 명단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375042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4465-F260-41AA-8D9B-E1A348BFDCB6}"/>
              </a:ext>
            </a:extLst>
          </p:cNvPr>
          <p:cNvSpPr txBox="1"/>
          <p:nvPr/>
        </p:nvSpPr>
        <p:spPr>
          <a:xfrm>
            <a:off x="628072" y="3626070"/>
            <a:ext cx="10935855" cy="274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대학에서의 특허 빅데이터 활용 기반의 실용적인 특허 교육을 장려</a:t>
            </a: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ko-KR" altLang="en-US" sz="2800" dirty="0"/>
              <a:t>기업이 필요로 하는 지식재산 인재를 양성</a:t>
            </a: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ko-KR" altLang="en-US" sz="3600" b="1" dirty="0"/>
              <a:t>대학의 창조적 아이디어를 산업계에 공급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95CADE4-D9B6-4887-A7E6-576F6BF3F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2" y="528362"/>
            <a:ext cx="1983831" cy="2539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42AC8A-E524-4F58-AB77-AE7B59AA2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80" y="1196879"/>
            <a:ext cx="8158261" cy="12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3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3D327E-B629-4E3A-805F-BB2B7B582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14" y="85258"/>
            <a:ext cx="9650172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772279-FFAF-4033-8865-3F8A10B93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3" y="1114102"/>
            <a:ext cx="9593014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89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B42B1C-64FC-484E-8BFF-023B508A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51" y="1142681"/>
            <a:ext cx="9659698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50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F7331-CA56-409A-B0D8-A19E0241D107}"/>
              </a:ext>
            </a:extLst>
          </p:cNvPr>
          <p:cNvSpPr txBox="1"/>
          <p:nvPr/>
        </p:nvSpPr>
        <p:spPr>
          <a:xfrm>
            <a:off x="2923309" y="2497976"/>
            <a:ext cx="634538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/>
              <a:t>mini CPU</a:t>
            </a:r>
          </a:p>
        </p:txBody>
      </p:sp>
    </p:spTree>
    <p:extLst>
      <p:ext uri="{BB962C8B-B14F-4D97-AF65-F5344CB8AC3E}">
        <p14:creationId xmlns:p14="http://schemas.microsoft.com/office/powerpoint/2010/main" val="354129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8A72A-5351-4F62-A14A-71253BE3A0A4}"/>
              </a:ext>
            </a:extLst>
          </p:cNvPr>
          <p:cNvSpPr txBox="1"/>
          <p:nvPr/>
        </p:nvSpPr>
        <p:spPr>
          <a:xfrm>
            <a:off x="3532909" y="3105834"/>
            <a:ext cx="512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주제 선정 </a:t>
            </a:r>
            <a:r>
              <a:rPr lang="en-US" altLang="ko-KR" sz="3600" dirty="0"/>
              <a:t>: </a:t>
            </a:r>
            <a:r>
              <a:rPr lang="ko-KR" altLang="en-US" sz="3600" dirty="0"/>
              <a:t>인공신경망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655205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DA209-3C0E-4BAB-A386-47A5E8DB7001}"/>
              </a:ext>
            </a:extLst>
          </p:cNvPr>
          <p:cNvSpPr txBox="1"/>
          <p:nvPr/>
        </p:nvSpPr>
        <p:spPr>
          <a:xfrm>
            <a:off x="835890" y="449057"/>
            <a:ext cx="1052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신경 </a:t>
            </a:r>
            <a:r>
              <a:rPr lang="af-ZA" altLang="ko-KR" dirty="0"/>
              <a:t>or neural) and (</a:t>
            </a:r>
            <a:r>
              <a:rPr lang="ko-KR" altLang="en-US" dirty="0"/>
              <a:t>망 </a:t>
            </a:r>
            <a:r>
              <a:rPr lang="af-ZA" altLang="ko-KR" dirty="0"/>
              <a:t>or </a:t>
            </a:r>
            <a:r>
              <a:rPr lang="ko-KR" altLang="en-US" dirty="0"/>
              <a:t>네트워크 </a:t>
            </a:r>
            <a:r>
              <a:rPr lang="af-ZA" altLang="ko-KR" dirty="0"/>
              <a:t>or network) and (</a:t>
            </a:r>
            <a:r>
              <a:rPr lang="ko-KR" altLang="en-US" dirty="0"/>
              <a:t>이미지 </a:t>
            </a:r>
            <a:r>
              <a:rPr lang="af-ZA" altLang="ko-KR" dirty="0"/>
              <a:t>or IMAGE or </a:t>
            </a:r>
            <a:r>
              <a:rPr lang="ko-KR" altLang="en-US" dirty="0"/>
              <a:t>영상 </a:t>
            </a:r>
            <a:r>
              <a:rPr lang="af-ZA" altLang="ko-KR" dirty="0"/>
              <a:t>or VIDEO)</a:t>
            </a:r>
            <a:endParaRPr lang="ko-KR" altLang="en-US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D38BE89F-A7C5-465F-BA00-A3CE4593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15" y="1616364"/>
            <a:ext cx="7988169" cy="47925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8874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G전자 - 위키백과, 우리 모두의 백과사전">
            <a:extLst>
              <a:ext uri="{FF2B5EF4-FFF2-40B4-BE49-F238E27FC236}">
                <a16:creationId xmlns:a16="http://schemas.microsoft.com/office/drawing/2014/main" id="{7DABE5B8-B6FC-4803-9D56-83635FC8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72" y="812798"/>
            <a:ext cx="7862456" cy="20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189B2E-6118-4377-BB37-44DC1A1D7782}"/>
              </a:ext>
            </a:extLst>
          </p:cNvPr>
          <p:cNvSpPr txBox="1"/>
          <p:nvPr/>
        </p:nvSpPr>
        <p:spPr>
          <a:xfrm>
            <a:off x="3574473" y="4461165"/>
            <a:ext cx="5043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엘지전자</a:t>
            </a:r>
            <a:r>
              <a:rPr lang="ko-KR" altLang="en-US" dirty="0"/>
              <a:t> 주식회사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가전제품</a:t>
            </a:r>
            <a:r>
              <a:rPr lang="en-US" altLang="ko-KR" dirty="0"/>
              <a:t>, </a:t>
            </a:r>
            <a:r>
              <a:rPr lang="ko-KR" altLang="en-US" dirty="0"/>
              <a:t>정보통신기기 및 핵심부품 제조</a:t>
            </a:r>
            <a:r>
              <a:rPr lang="en-US" altLang="ko-KR" dirty="0"/>
              <a:t>, </a:t>
            </a:r>
            <a:r>
              <a:rPr lang="ko-KR" altLang="en-US" dirty="0"/>
              <a:t>판매</a:t>
            </a:r>
          </a:p>
        </p:txBody>
      </p:sp>
    </p:spTree>
    <p:extLst>
      <p:ext uri="{BB962C8B-B14F-4D97-AF65-F5344CB8AC3E}">
        <p14:creationId xmlns:p14="http://schemas.microsoft.com/office/powerpoint/2010/main" val="3625196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구글, 검색 조작으로 인도서 230억 벌금 부과 받아 &amp;lt; 산업 &amp;lt; 기업·경영 &amp;lt; 기사본문 - 데일리임팩트">
            <a:extLst>
              <a:ext uri="{FF2B5EF4-FFF2-40B4-BE49-F238E27FC236}">
                <a16:creationId xmlns:a16="http://schemas.microsoft.com/office/drawing/2014/main" id="{142F7553-878A-49BA-B94A-1D669C3B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18" y="662131"/>
            <a:ext cx="6886258" cy="261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5C721-D875-4309-8C1F-32873661B9BC}"/>
              </a:ext>
            </a:extLst>
          </p:cNvPr>
          <p:cNvSpPr txBox="1"/>
          <p:nvPr/>
        </p:nvSpPr>
        <p:spPr>
          <a:xfrm>
            <a:off x="350982" y="3749964"/>
            <a:ext cx="11249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구글 </a:t>
            </a:r>
            <a:r>
              <a:rPr lang="ko-KR" altLang="en-US" dirty="0" err="1"/>
              <a:t>엘엘씨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130</a:t>
            </a:r>
            <a:r>
              <a:rPr lang="ko-KR" altLang="en-US" dirty="0"/>
              <a:t>개가 넘는 언어로 검색 인터페이스를 제공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온라인 광고 기술</a:t>
            </a:r>
            <a:r>
              <a:rPr lang="en-US" altLang="ko-KR" dirty="0"/>
              <a:t>, </a:t>
            </a:r>
            <a:r>
              <a:rPr lang="ko-KR" altLang="en-US" dirty="0"/>
              <a:t>검색엔진</a:t>
            </a:r>
            <a:r>
              <a:rPr lang="en-US" altLang="ko-KR" dirty="0"/>
              <a:t>, </a:t>
            </a:r>
            <a:r>
              <a:rPr lang="ko-KR" altLang="en-US" dirty="0"/>
              <a:t>클라우드 컴퓨팅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하드웨어 등을 포함한 인터넷 관련 서비스와 제품을 전문으로 하는 미국의 다국적 기술 기업이다</a:t>
            </a:r>
            <a:r>
              <a:rPr lang="en-US" altLang="ko-KR" dirty="0"/>
              <a:t>. </a:t>
            </a:r>
            <a:r>
              <a:rPr lang="ko-KR" altLang="en-US" dirty="0"/>
              <a:t>안드로이드 모바일 운영체제</a:t>
            </a:r>
            <a:r>
              <a:rPr lang="en-US" altLang="ko-KR" dirty="0"/>
              <a:t>, </a:t>
            </a:r>
            <a:r>
              <a:rPr lang="ko-KR" altLang="en-US" dirty="0"/>
              <a:t>크롬</a:t>
            </a:r>
            <a:r>
              <a:rPr lang="en-US" altLang="ko-KR" dirty="0"/>
              <a:t>(Chrome) </a:t>
            </a:r>
            <a:r>
              <a:rPr lang="ko-KR" altLang="en-US" dirty="0"/>
              <a:t>웹 브라우저 및 크롬 브라우저 기반의 운영체제인 </a:t>
            </a:r>
            <a:r>
              <a:rPr lang="en-US" altLang="ko-KR" dirty="0"/>
              <a:t>'</a:t>
            </a:r>
            <a:r>
              <a:rPr lang="ko-KR" altLang="en-US" dirty="0"/>
              <a:t>크롬 </a:t>
            </a:r>
            <a:r>
              <a:rPr lang="en-US" altLang="ko-KR" dirty="0"/>
              <a:t>OS' </a:t>
            </a:r>
            <a:r>
              <a:rPr lang="ko-KR" altLang="en-US" dirty="0"/>
              <a:t>개발을 주도하고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800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퀄컴 로고">
            <a:extLst>
              <a:ext uri="{FF2B5EF4-FFF2-40B4-BE49-F238E27FC236}">
                <a16:creationId xmlns:a16="http://schemas.microsoft.com/office/drawing/2014/main" id="{8E8302DF-0D0A-4F26-BEB4-A51B15408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213"/>
            <a:ext cx="6704378" cy="221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E800B-C3A7-4542-B2D6-5524C9AACC75}"/>
              </a:ext>
            </a:extLst>
          </p:cNvPr>
          <p:cNvSpPr txBox="1"/>
          <p:nvPr/>
        </p:nvSpPr>
        <p:spPr>
          <a:xfrm>
            <a:off x="914400" y="2872509"/>
            <a:ext cx="1061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퀄컴</a:t>
            </a:r>
            <a:r>
              <a:rPr lang="ko-KR" altLang="en-US" dirty="0"/>
              <a:t> </a:t>
            </a:r>
            <a:r>
              <a:rPr lang="ko-KR" altLang="en-US" dirty="0" err="1"/>
              <a:t>인코포레이티드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CDMA </a:t>
            </a:r>
            <a:r>
              <a:rPr lang="ko-KR" altLang="en-US" dirty="0"/>
              <a:t>기술의 길을 개척해 </a:t>
            </a:r>
            <a:r>
              <a:rPr lang="en-US" altLang="ko-KR" dirty="0" err="1"/>
              <a:t>3G</a:t>
            </a:r>
            <a:r>
              <a:rPr lang="ko-KR" altLang="en-US" dirty="0"/>
              <a:t>와 </a:t>
            </a:r>
            <a:r>
              <a:rPr lang="en-US" altLang="ko-KR" dirty="0" err="1"/>
              <a:t>4G</a:t>
            </a:r>
            <a:r>
              <a:rPr lang="en-US" altLang="ko-KR" dirty="0"/>
              <a:t> </a:t>
            </a:r>
            <a:r>
              <a:rPr lang="ko-KR" altLang="en-US" dirty="0"/>
              <a:t>모바일 진화를 주도했고</a:t>
            </a:r>
            <a:r>
              <a:rPr lang="en-US" altLang="ko-KR" dirty="0"/>
              <a:t>, </a:t>
            </a:r>
            <a:r>
              <a:rPr lang="en-US" altLang="ko-KR" dirty="0" err="1"/>
              <a:t>5G</a:t>
            </a:r>
            <a:r>
              <a:rPr lang="ko-KR" altLang="en-US" dirty="0"/>
              <a:t>에서도 선도해 자동차</a:t>
            </a:r>
            <a:r>
              <a:rPr lang="en-US" altLang="ko-KR" dirty="0"/>
              <a:t>, IoT </a:t>
            </a:r>
            <a:r>
              <a:rPr lang="ko-KR" altLang="en-US" dirty="0"/>
              <a:t>등 모바일을 넘어 더 넓은 시장에서 무선 기술이 </a:t>
            </a:r>
            <a:r>
              <a:rPr lang="ko-KR" altLang="en-US" dirty="0" err="1"/>
              <a:t>가능해졌다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561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한국전자통신연구원 - 나무위키">
            <a:extLst>
              <a:ext uri="{FF2B5EF4-FFF2-40B4-BE49-F238E27FC236}">
                <a16:creationId xmlns:a16="http://schemas.microsoft.com/office/drawing/2014/main" id="{D5E2E78E-E374-4B7F-92C0-E404AF9F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1" y="646274"/>
            <a:ext cx="6347711" cy="247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FB9B8-EB3A-4E53-803A-754FB6042B2D}"/>
              </a:ext>
            </a:extLst>
          </p:cNvPr>
          <p:cNvSpPr txBox="1"/>
          <p:nvPr/>
        </p:nvSpPr>
        <p:spPr>
          <a:xfrm>
            <a:off x="1262837" y="4258812"/>
            <a:ext cx="9876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한국전자통신연구원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정보통신기술</a:t>
            </a:r>
            <a:r>
              <a:rPr lang="en-US" altLang="ko-KR" dirty="0"/>
              <a:t>(ICT)</a:t>
            </a:r>
          </a:p>
          <a:p>
            <a:endParaRPr lang="en-US" altLang="ko-KR" dirty="0"/>
          </a:p>
          <a:p>
            <a:r>
              <a:rPr lang="en-US" altLang="ko-KR" dirty="0" err="1"/>
              <a:t>ABCI</a:t>
            </a:r>
            <a:r>
              <a:rPr lang="ko-KR" altLang="en-US" dirty="0"/>
              <a:t>로 대표되는 인공지능</a:t>
            </a:r>
            <a:r>
              <a:rPr lang="en-US" altLang="ko-KR" dirty="0"/>
              <a:t>(A), </a:t>
            </a:r>
            <a:r>
              <a:rPr lang="ko-KR" altLang="en-US" dirty="0"/>
              <a:t>빅 데이터</a:t>
            </a:r>
            <a:r>
              <a:rPr lang="en-US" altLang="ko-KR" dirty="0"/>
              <a:t>(B), </a:t>
            </a:r>
            <a:r>
              <a:rPr lang="ko-KR" altLang="en-US" dirty="0"/>
              <a:t>클라우드</a:t>
            </a:r>
            <a:r>
              <a:rPr lang="en-US" altLang="ko-KR" dirty="0"/>
              <a:t>(C), </a:t>
            </a:r>
            <a:r>
              <a:rPr lang="ko-KR" altLang="en-US" dirty="0"/>
              <a:t>그리고 사물인터넷</a:t>
            </a:r>
            <a:r>
              <a:rPr lang="en-US" altLang="ko-KR" dirty="0"/>
              <a:t>(I)</a:t>
            </a:r>
            <a:r>
              <a:rPr lang="ko-KR" altLang="en-US" dirty="0"/>
              <a:t>은 모두 </a:t>
            </a:r>
            <a:r>
              <a:rPr lang="en-US" altLang="ko-KR" dirty="0"/>
              <a:t>ICT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97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C61FE63-6BAF-4940-B473-B1BDD5959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88" y="1819050"/>
            <a:ext cx="9126224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1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삼성전자(주) 2021년 기업정보 | 사원수 113965명, 근무환경, 복리후생 등 기업정보 제공 - 사람인">
            <a:extLst>
              <a:ext uri="{FF2B5EF4-FFF2-40B4-BE49-F238E27FC236}">
                <a16:creationId xmlns:a16="http://schemas.microsoft.com/office/drawing/2014/main" id="{7A38FA34-96C9-4B6E-A6CD-4917DD31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08" y="961053"/>
            <a:ext cx="7345778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3C92B-9F25-4160-A602-54EED355A0B6}"/>
              </a:ext>
            </a:extLst>
          </p:cNvPr>
          <p:cNvSpPr txBox="1"/>
          <p:nvPr/>
        </p:nvSpPr>
        <p:spPr>
          <a:xfrm>
            <a:off x="2125872" y="5220618"/>
            <a:ext cx="843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삼성전자 주식회사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휴대전화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네트워크시스템</a:t>
            </a:r>
            <a:r>
              <a:rPr lang="en-US" altLang="ko-KR" dirty="0"/>
              <a:t>, </a:t>
            </a:r>
            <a:r>
              <a:rPr lang="ko-KR" altLang="en-US" dirty="0"/>
              <a:t>핵심 칩</a:t>
            </a:r>
            <a:r>
              <a:rPr lang="en-US" altLang="ko-KR" dirty="0"/>
              <a:t>, </a:t>
            </a:r>
            <a:r>
              <a:rPr lang="ko-KR" altLang="en-US" dirty="0"/>
              <a:t>반도체 부품</a:t>
            </a:r>
            <a:r>
              <a:rPr lang="en-US" altLang="ko-KR" dirty="0"/>
              <a:t>, </a:t>
            </a:r>
            <a:r>
              <a:rPr lang="ko-KR" altLang="en-US" dirty="0"/>
              <a:t>디스플레이패널</a:t>
            </a:r>
            <a:r>
              <a:rPr lang="en-US" altLang="ko-KR" dirty="0"/>
              <a:t>, </a:t>
            </a:r>
            <a:r>
              <a:rPr lang="ko-KR" altLang="en-US" dirty="0"/>
              <a:t>가전제품</a:t>
            </a:r>
            <a:r>
              <a:rPr lang="en-US" altLang="ko-KR" dirty="0"/>
              <a:t>, </a:t>
            </a:r>
            <a:r>
              <a:rPr lang="ko-KR" altLang="en-US" dirty="0"/>
              <a:t>의료기기</a:t>
            </a:r>
            <a:r>
              <a:rPr lang="en-US" altLang="ko-KR" dirty="0"/>
              <a:t>, </a:t>
            </a:r>
            <a:r>
              <a:rPr lang="ko-KR" altLang="en-US" dirty="0"/>
              <a:t>프린터 제조</a:t>
            </a:r>
          </a:p>
        </p:txBody>
      </p:sp>
    </p:spTree>
    <p:extLst>
      <p:ext uri="{BB962C8B-B14F-4D97-AF65-F5344CB8AC3E}">
        <p14:creationId xmlns:p14="http://schemas.microsoft.com/office/powerpoint/2010/main" val="1366362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애플의 역사 - 위키백과, 우리 모두의 백과사전">
            <a:extLst>
              <a:ext uri="{FF2B5EF4-FFF2-40B4-BE49-F238E27FC236}">
                <a16:creationId xmlns:a16="http://schemas.microsoft.com/office/drawing/2014/main" id="{4D57D2D6-3593-495B-B71C-5296DC5CB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7" y="276370"/>
            <a:ext cx="3325091" cy="3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C79F4E-CCA2-45FB-B4AF-A8D240082215}"/>
              </a:ext>
            </a:extLst>
          </p:cNvPr>
          <p:cNvSpPr txBox="1"/>
          <p:nvPr/>
        </p:nvSpPr>
        <p:spPr>
          <a:xfrm>
            <a:off x="3685308" y="4532604"/>
            <a:ext cx="7522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애플 </a:t>
            </a:r>
            <a:r>
              <a:rPr lang="ko-KR" altLang="en-US" dirty="0" err="1"/>
              <a:t>인크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개인용 컴퓨터</a:t>
            </a:r>
            <a:r>
              <a:rPr lang="en-US" altLang="ko-KR" dirty="0"/>
              <a:t>, </a:t>
            </a:r>
            <a:r>
              <a:rPr lang="ko-KR" altLang="en-US" dirty="0"/>
              <a:t>태블릿</a:t>
            </a:r>
            <a:r>
              <a:rPr lang="en-US" altLang="ko-KR" dirty="0"/>
              <a:t>, </a:t>
            </a:r>
            <a:r>
              <a:rPr lang="ko-KR" altLang="en-US" dirty="0"/>
              <a:t>웨어러블 및 액세서리를 설계</a:t>
            </a:r>
            <a:r>
              <a:rPr lang="en-US" altLang="ko-KR" dirty="0"/>
              <a:t>, </a:t>
            </a:r>
            <a:r>
              <a:rPr lang="ko-KR" altLang="en-US" dirty="0"/>
              <a:t>제조</a:t>
            </a:r>
            <a:r>
              <a:rPr lang="en-US" altLang="ko-KR" dirty="0"/>
              <a:t>, </a:t>
            </a:r>
            <a:r>
              <a:rPr lang="ko-KR" altLang="en-US" dirty="0"/>
              <a:t>판매하는 회사이다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347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eartFlow | Zendesk KR">
            <a:extLst>
              <a:ext uri="{FF2B5EF4-FFF2-40B4-BE49-F238E27FC236}">
                <a16:creationId xmlns:a16="http://schemas.microsoft.com/office/drawing/2014/main" id="{A0794B52-51CE-4A3D-A602-FE3A359F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65" y="910648"/>
            <a:ext cx="7740295" cy="17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7E3F82-3416-4DB5-8D28-DE096C10B9FE}"/>
              </a:ext>
            </a:extLst>
          </p:cNvPr>
          <p:cNvSpPr txBox="1"/>
          <p:nvPr/>
        </p:nvSpPr>
        <p:spPr>
          <a:xfrm>
            <a:off x="1745674" y="3823855"/>
            <a:ext cx="8913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하트플로우</a:t>
            </a:r>
            <a:r>
              <a:rPr lang="ko-KR" altLang="en-US" dirty="0"/>
              <a:t> </a:t>
            </a:r>
            <a:r>
              <a:rPr lang="ko-KR" altLang="en-US" dirty="0" err="1"/>
              <a:t>인크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미국의 의료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 AI </a:t>
            </a:r>
            <a:r>
              <a:rPr lang="ko-KR" altLang="en-US" dirty="0"/>
              <a:t>전문 기업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병원에서 환자의 심장을 촬영한 </a:t>
            </a:r>
            <a:r>
              <a:rPr lang="en-US" altLang="ko-KR" dirty="0"/>
              <a:t>CT </a:t>
            </a:r>
            <a:r>
              <a:rPr lang="ko-KR" altLang="en-US" dirty="0"/>
              <a:t>이미지 데이터를 안전하게 받아 클라우드에서 </a:t>
            </a:r>
            <a:r>
              <a:rPr lang="ko-KR" altLang="en-US" dirty="0" err="1"/>
              <a:t>딥러닝을</a:t>
            </a:r>
            <a:r>
              <a:rPr lang="ko-KR" altLang="en-US" dirty="0"/>
              <a:t> 사용해 이미지를 분석하여 인적 서비스 품질 관리를 제공하는 동시에 웹이나 모바일 앱을 통해 </a:t>
            </a:r>
            <a:r>
              <a:rPr lang="en-US" altLang="ko-KR" dirty="0" err="1"/>
              <a:t>HeartFlow</a:t>
            </a:r>
            <a:r>
              <a:rPr lang="en-US" altLang="ko-KR" dirty="0"/>
              <a:t> Analysis</a:t>
            </a:r>
            <a:r>
              <a:rPr lang="ko-KR" altLang="en-US" dirty="0"/>
              <a:t>를 다시 전송한다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379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gimarc Brand Guidelines and Marketing Resources">
            <a:extLst>
              <a:ext uri="{FF2B5EF4-FFF2-40B4-BE49-F238E27FC236}">
                <a16:creationId xmlns:a16="http://schemas.microsoft.com/office/drawing/2014/main" id="{089B90BD-1E2D-4F0F-A5BB-04055F91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16" y="886974"/>
            <a:ext cx="5408767" cy="33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73E433-9212-457D-A0DB-C00AD4454ECE}"/>
              </a:ext>
            </a:extLst>
          </p:cNvPr>
          <p:cNvSpPr txBox="1"/>
          <p:nvPr/>
        </p:nvSpPr>
        <p:spPr>
          <a:xfrm>
            <a:off x="1063592" y="4863511"/>
            <a:ext cx="10206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디지맥</a:t>
            </a:r>
            <a:r>
              <a:rPr lang="ko-KR" altLang="en-US" dirty="0"/>
              <a:t> </a:t>
            </a:r>
            <a:r>
              <a:rPr lang="ko-KR" altLang="en-US" dirty="0" err="1"/>
              <a:t>코포레이션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디지마크를</a:t>
            </a:r>
            <a:r>
              <a:rPr lang="ko-KR" altLang="en-US" dirty="0"/>
              <a:t> 통해 정부나 기업은 컴퓨터가 감지하고 인식할 수 있는 미디어 및 개체에 디지털 </a:t>
            </a:r>
            <a:r>
              <a:rPr lang="en-US" altLang="ko-KR" dirty="0"/>
              <a:t>ID</a:t>
            </a:r>
            <a:r>
              <a:rPr lang="ko-KR" altLang="en-US" dirty="0"/>
              <a:t>를 제공한다</a:t>
            </a:r>
            <a:r>
              <a:rPr lang="en-US" altLang="ko-KR" dirty="0"/>
              <a:t>. </a:t>
            </a:r>
            <a:r>
              <a:rPr lang="ko-KR" altLang="en-US" dirty="0" err="1"/>
              <a:t>디지마크</a:t>
            </a:r>
            <a:r>
              <a:rPr lang="ko-KR" altLang="en-US" dirty="0"/>
              <a:t> </a:t>
            </a:r>
            <a:r>
              <a:rPr lang="en-US" altLang="ko-KR" dirty="0"/>
              <a:t>Discover, </a:t>
            </a:r>
            <a:r>
              <a:rPr lang="ko-KR" altLang="en-US" dirty="0" err="1"/>
              <a:t>디지마크</a:t>
            </a:r>
            <a:r>
              <a:rPr lang="ko-KR" altLang="en-US" dirty="0"/>
              <a:t> </a:t>
            </a:r>
            <a:r>
              <a:rPr lang="en-US" altLang="ko-KR" dirty="0"/>
              <a:t>Barcode </a:t>
            </a:r>
            <a:r>
              <a:rPr lang="ko-KR" altLang="en-US" dirty="0"/>
              <a:t>및 직관적인 컴퓨팅 플랫폼은 소비자 브랜드 인상의 식별을 최적화하여 모바일 중심 쇼핑이 가능하도록 설계한다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448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주)휴톰(의료기기용 소프트웨어 개발 및 공급) 기업, 채용, 투자, 뉴스">
            <a:extLst>
              <a:ext uri="{FF2B5EF4-FFF2-40B4-BE49-F238E27FC236}">
                <a16:creationId xmlns:a16="http://schemas.microsoft.com/office/drawing/2014/main" id="{F28F9E02-793B-4D1E-81CF-8ED869DE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33686" cy="433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44C00E-BAEC-408E-B9D2-B433CCBE7590}"/>
              </a:ext>
            </a:extLst>
          </p:cNvPr>
          <p:cNvSpPr txBox="1"/>
          <p:nvPr/>
        </p:nvSpPr>
        <p:spPr>
          <a:xfrm>
            <a:off x="3931486" y="3889358"/>
            <a:ext cx="79926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휴톰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자동화된 최소침습수술 분석에 기반한 수술 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후 환자 토탈 케어 시스템을 개발하고 있는 기업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지금까지 의학계에서 </a:t>
            </a:r>
            <a:r>
              <a:rPr lang="en-US" altLang="ko-KR" dirty="0"/>
              <a:t>AI</a:t>
            </a:r>
            <a:r>
              <a:rPr lang="ko-KR" altLang="en-US" dirty="0"/>
              <a:t>를 진단 보조에 사용하고자 했다면</a:t>
            </a:r>
            <a:r>
              <a:rPr lang="en-US" altLang="ko-KR" dirty="0"/>
              <a:t>, </a:t>
            </a:r>
            <a:r>
              <a:rPr lang="ko-KR" altLang="en-US" dirty="0"/>
              <a:t>외과 수술과 접목해 가상 로봇 수술 시뮬레이션과 인공지능을 통한 환자 맞춤형 수술 서비스 제공을 통해 의료 서비스의 미래를 창조한다</a:t>
            </a:r>
            <a:r>
              <a:rPr lang="en-US" altLang="ko-KR" dirty="0"/>
              <a:t>. </a:t>
            </a:r>
            <a:r>
              <a:rPr lang="ko-KR" altLang="en-US" dirty="0"/>
              <a:t>하드웨어 및 소프트웨어 의료기기의 동시 개발을 통해 실질적인 외과 수술 환경의 변화가 목표이다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8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매직 리프 - 나무위키">
            <a:extLst>
              <a:ext uri="{FF2B5EF4-FFF2-40B4-BE49-F238E27FC236}">
                <a16:creationId xmlns:a16="http://schemas.microsoft.com/office/drawing/2014/main" id="{54FF7C4F-096F-42F3-B711-63F814DC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6" y="456612"/>
            <a:ext cx="8605063" cy="297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C94CC3-4D9B-4C6D-A7EE-F7E94A0099D2}"/>
              </a:ext>
            </a:extLst>
          </p:cNvPr>
          <p:cNvSpPr txBox="1"/>
          <p:nvPr/>
        </p:nvSpPr>
        <p:spPr>
          <a:xfrm>
            <a:off x="2513563" y="4340526"/>
            <a:ext cx="7164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매직 립 </a:t>
            </a:r>
            <a:r>
              <a:rPr lang="ko-KR" altLang="en-US" dirty="0" err="1"/>
              <a:t>이코포레이티드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웨어러블 </a:t>
            </a:r>
            <a:r>
              <a:rPr lang="en-US" altLang="ko-KR" dirty="0"/>
              <a:t>AR </a:t>
            </a:r>
            <a:r>
              <a:rPr lang="ko-KR" altLang="en-US" dirty="0"/>
              <a:t>기술 플랫폼</a:t>
            </a:r>
            <a:r>
              <a:rPr lang="en-US" altLang="ko-KR" dirty="0"/>
              <a:t>, </a:t>
            </a:r>
            <a:r>
              <a:rPr lang="ko-KR" altLang="en-US" dirty="0"/>
              <a:t>증강현실</a:t>
            </a:r>
            <a:r>
              <a:rPr lang="en-US" altLang="ko-KR" dirty="0"/>
              <a:t>(AR) </a:t>
            </a:r>
            <a:r>
              <a:rPr lang="ko-KR" altLang="en-US" dirty="0"/>
              <a:t>헤드셋</a:t>
            </a:r>
          </a:p>
        </p:txBody>
      </p:sp>
    </p:spTree>
    <p:extLst>
      <p:ext uri="{BB962C8B-B14F-4D97-AF65-F5344CB8AC3E}">
        <p14:creationId xmlns:p14="http://schemas.microsoft.com/office/powerpoint/2010/main" val="3467571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채용공고) 계약, 인튜이티브 서지컬 HR Associate">
            <a:extLst>
              <a:ext uri="{FF2B5EF4-FFF2-40B4-BE49-F238E27FC236}">
                <a16:creationId xmlns:a16="http://schemas.microsoft.com/office/drawing/2014/main" id="{11A6C67F-FB6E-4960-951C-11A3F690C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3" y="111084"/>
            <a:ext cx="7436740" cy="36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8C5753-0FE4-4DE2-9CE6-FAC24283DD14}"/>
              </a:ext>
            </a:extLst>
          </p:cNvPr>
          <p:cNvSpPr txBox="1"/>
          <p:nvPr/>
        </p:nvSpPr>
        <p:spPr>
          <a:xfrm>
            <a:off x="935182" y="4208955"/>
            <a:ext cx="10321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인튜어티브</a:t>
            </a:r>
            <a:r>
              <a:rPr lang="ko-KR" altLang="en-US" dirty="0"/>
              <a:t> </a:t>
            </a:r>
            <a:r>
              <a:rPr lang="ko-KR" altLang="en-US" dirty="0" err="1"/>
              <a:t>서지컬</a:t>
            </a:r>
            <a:r>
              <a:rPr lang="ko-KR" altLang="en-US" dirty="0"/>
              <a:t> </a:t>
            </a:r>
            <a:r>
              <a:rPr lang="ko-KR" altLang="en-US" dirty="0" err="1"/>
              <a:t>인코포레이티드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의사와 병원이 개복 수술 보다 덜 침습적인 수술을 할 수 있도록 혁신적인 로봇 보조 시스템을 개발한다</a:t>
            </a:r>
            <a:r>
              <a:rPr lang="en-US" altLang="ko-KR" dirty="0"/>
              <a:t>. </a:t>
            </a:r>
            <a:r>
              <a:rPr lang="ko-KR" altLang="en-US" dirty="0"/>
              <a:t>다빈치가 일반 복강경 수술 용도로 </a:t>
            </a:r>
            <a:r>
              <a:rPr lang="en-US" altLang="ko-KR" dirty="0"/>
              <a:t>FDA</a:t>
            </a:r>
            <a:r>
              <a:rPr lang="ko-KR" altLang="en-US" dirty="0"/>
              <a:t>의 승인을 받은 최초의 로봇 보조 시스템이 되면서</a:t>
            </a:r>
            <a:r>
              <a:rPr lang="en-US" altLang="ko-KR" dirty="0"/>
              <a:t>, "</a:t>
            </a:r>
            <a:r>
              <a:rPr lang="ko-KR" altLang="en-US" dirty="0"/>
              <a:t>공상 과학 소설</a:t>
            </a:r>
            <a:r>
              <a:rPr lang="en-US" altLang="ko-KR" dirty="0"/>
              <a:t>"</a:t>
            </a:r>
            <a:r>
              <a:rPr lang="ko-KR" altLang="en-US" dirty="0"/>
              <a:t>에나 있을 법한 로봇 보조 수술을 현실로 구현한다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의사뿐</a:t>
            </a:r>
            <a:r>
              <a:rPr lang="ko-KR" altLang="en-US" dirty="0"/>
              <a:t> 아니라 병원들과 협력하여</a:t>
            </a:r>
            <a:r>
              <a:rPr lang="en-US" altLang="ko-KR" dirty="0"/>
              <a:t>, </a:t>
            </a:r>
            <a:r>
              <a:rPr lang="ko-KR" altLang="en-US" dirty="0"/>
              <a:t>최소 침습 수술 플랫폼과 미래형 진단 기구를 지속해서 개발하여 전 세계의 의료적 난제를 해결하는 데 이바지한다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5177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A280E10-5F84-4179-80E3-2DA85CFF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962" y="188857"/>
            <a:ext cx="6220333" cy="27279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822319-67C1-4F9B-8236-BE67B6CEDD5F}"/>
              </a:ext>
            </a:extLst>
          </p:cNvPr>
          <p:cNvSpPr txBox="1"/>
          <p:nvPr/>
        </p:nvSpPr>
        <p:spPr>
          <a:xfrm>
            <a:off x="286328" y="2345848"/>
            <a:ext cx="116193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 </a:t>
            </a:r>
            <a:r>
              <a:rPr lang="en-US" altLang="ko-KR" dirty="0"/>
              <a:t>G(</a:t>
            </a:r>
            <a:r>
              <a:rPr lang="ko-KR" altLang="en-US" dirty="0"/>
              <a:t>물리학</a:t>
            </a:r>
            <a:r>
              <a:rPr lang="en-US" altLang="ko-KR" dirty="0"/>
              <a:t>) : 57%</a:t>
            </a:r>
          </a:p>
          <a:p>
            <a:r>
              <a:rPr lang="ko-KR" altLang="en-US" dirty="0"/>
              <a:t>클래스 </a:t>
            </a:r>
            <a:r>
              <a:rPr lang="en-US" altLang="ko-KR" dirty="0" err="1"/>
              <a:t>G06</a:t>
            </a:r>
            <a:r>
              <a:rPr lang="en-US" altLang="ko-KR" dirty="0"/>
              <a:t> : 4707</a:t>
            </a:r>
            <a:r>
              <a:rPr lang="ko-KR" altLang="en-US" dirty="0"/>
              <a:t>개</a:t>
            </a:r>
          </a:p>
          <a:p>
            <a:endParaRPr lang="ko-KR" altLang="en-US" dirty="0"/>
          </a:p>
          <a:p>
            <a:r>
              <a:rPr lang="en-US" altLang="ko-KR" dirty="0" err="1"/>
              <a:t>G06Q</a:t>
            </a:r>
            <a:r>
              <a:rPr lang="en-US" altLang="ko-KR" dirty="0"/>
              <a:t>(1478</a:t>
            </a:r>
            <a:r>
              <a:rPr lang="ko-KR" altLang="en-US" dirty="0"/>
              <a:t>개</a:t>
            </a:r>
            <a:r>
              <a:rPr lang="en-US" altLang="ko-KR" dirty="0"/>
              <a:t>) : </a:t>
            </a:r>
            <a:r>
              <a:rPr lang="ko-KR" altLang="en-US" dirty="0"/>
              <a:t>관리용</a:t>
            </a:r>
            <a:r>
              <a:rPr lang="en-US" altLang="ko-KR" dirty="0"/>
              <a:t>, </a:t>
            </a:r>
            <a:r>
              <a:rPr lang="ko-KR" altLang="en-US" dirty="0"/>
              <a:t>상업용</a:t>
            </a:r>
            <a:r>
              <a:rPr lang="en-US" altLang="ko-KR" dirty="0"/>
              <a:t>, </a:t>
            </a:r>
            <a:r>
              <a:rPr lang="ko-KR" altLang="en-US" dirty="0"/>
              <a:t>금융용</a:t>
            </a:r>
            <a:r>
              <a:rPr lang="en-US" altLang="ko-KR" dirty="0"/>
              <a:t>, </a:t>
            </a:r>
            <a:r>
              <a:rPr lang="ko-KR" altLang="en-US" dirty="0"/>
              <a:t>경영용</a:t>
            </a:r>
            <a:r>
              <a:rPr lang="en-US" altLang="ko-KR" dirty="0"/>
              <a:t>, </a:t>
            </a:r>
            <a:r>
              <a:rPr lang="ko-KR" altLang="en-US" dirty="0"/>
              <a:t>감독용 또는 예측용으로 특히 적합한 데이터 처리 시스템 또는 방법</a:t>
            </a:r>
            <a:r>
              <a:rPr lang="en-US" altLang="ko-KR" dirty="0"/>
              <a:t>, </a:t>
            </a:r>
            <a:r>
              <a:rPr lang="ko-KR" altLang="en-US" dirty="0"/>
              <a:t>그 밖에 분류되지 않는 관리용</a:t>
            </a:r>
            <a:r>
              <a:rPr lang="en-US" altLang="ko-KR" dirty="0"/>
              <a:t>, </a:t>
            </a:r>
            <a:r>
              <a:rPr lang="ko-KR" altLang="en-US" dirty="0"/>
              <a:t>상업용</a:t>
            </a:r>
            <a:r>
              <a:rPr lang="en-US" altLang="ko-KR" dirty="0"/>
              <a:t>, </a:t>
            </a:r>
            <a:r>
              <a:rPr lang="ko-KR" altLang="en-US" dirty="0"/>
              <a:t>금융용</a:t>
            </a:r>
            <a:r>
              <a:rPr lang="en-US" altLang="ko-KR" dirty="0"/>
              <a:t>, </a:t>
            </a:r>
            <a:r>
              <a:rPr lang="ko-KR" altLang="en-US" dirty="0"/>
              <a:t>경영용</a:t>
            </a:r>
            <a:r>
              <a:rPr lang="en-US" altLang="ko-KR" dirty="0"/>
              <a:t>, </a:t>
            </a:r>
            <a:r>
              <a:rPr lang="ko-KR" altLang="en-US" dirty="0"/>
              <a:t>감독용 또는 예측용으로 특히 적합한 시스템 또는 방법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컨텐츠 기반 광고 서빙 </a:t>
            </a:r>
            <a:r>
              <a:rPr lang="en-US" altLang="ko-KR" dirty="0"/>
              <a:t>- </a:t>
            </a:r>
            <a:r>
              <a:rPr lang="ko-KR" altLang="en-US" dirty="0"/>
              <a:t>구글 </a:t>
            </a:r>
            <a:r>
              <a:rPr lang="ko-KR" altLang="en-US" dirty="0" err="1"/>
              <a:t>엘엘씨</a:t>
            </a:r>
            <a:endParaRPr lang="ko-KR" altLang="en-US" dirty="0"/>
          </a:p>
          <a:p>
            <a:r>
              <a:rPr lang="en-US" altLang="ko-KR" dirty="0" err="1"/>
              <a:t>G06F</a:t>
            </a:r>
            <a:r>
              <a:rPr lang="en-US" altLang="ko-KR" dirty="0"/>
              <a:t>(1122</a:t>
            </a:r>
            <a:r>
              <a:rPr lang="ko-KR" altLang="en-US" dirty="0"/>
              <a:t>개</a:t>
            </a:r>
            <a:r>
              <a:rPr lang="en-US" altLang="ko-KR" dirty="0"/>
              <a:t>) : </a:t>
            </a:r>
            <a:r>
              <a:rPr lang="ko-KR" altLang="en-US" dirty="0"/>
              <a:t>전기에 의한 디지털 데이터처리</a:t>
            </a:r>
            <a:r>
              <a:rPr lang="en-US" altLang="ko-KR" dirty="0"/>
              <a:t>(</a:t>
            </a:r>
            <a:r>
              <a:rPr lang="ko-KR" altLang="en-US" dirty="0"/>
              <a:t>특정 계산모델 방식의 컴퓨터시스템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 err="1"/>
              <a:t>환자별</a:t>
            </a:r>
            <a:r>
              <a:rPr lang="ko-KR" altLang="en-US" dirty="0"/>
              <a:t> 혈류 모델링 방법 및 시스템 </a:t>
            </a:r>
            <a:r>
              <a:rPr lang="en-US" altLang="ko-KR" dirty="0"/>
              <a:t>- </a:t>
            </a:r>
            <a:r>
              <a:rPr lang="ko-KR" altLang="en-US" dirty="0" err="1"/>
              <a:t>하트플로우</a:t>
            </a:r>
            <a:r>
              <a:rPr lang="en-US" altLang="ko-KR" dirty="0"/>
              <a:t>, </a:t>
            </a:r>
            <a:r>
              <a:rPr lang="ko-KR" altLang="en-US" dirty="0" err="1"/>
              <a:t>인크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G06T</a:t>
            </a:r>
            <a:r>
              <a:rPr lang="en-US" altLang="ko-KR" dirty="0"/>
              <a:t>(768</a:t>
            </a:r>
            <a:r>
              <a:rPr lang="ko-KR" altLang="en-US" dirty="0"/>
              <a:t>개</a:t>
            </a:r>
            <a:r>
              <a:rPr lang="en-US" altLang="ko-KR" dirty="0"/>
              <a:t>) : </a:t>
            </a:r>
            <a:r>
              <a:rPr lang="ko-KR" altLang="en-US" dirty="0"/>
              <a:t>이미지 데이터 처리 또는 발생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콘텐트 처리를 위한 방법들 및 시스템들 </a:t>
            </a:r>
            <a:r>
              <a:rPr lang="en-US" altLang="ko-KR" dirty="0"/>
              <a:t>- </a:t>
            </a:r>
            <a:r>
              <a:rPr lang="ko-KR" altLang="en-US" dirty="0" err="1"/>
              <a:t>디지맥</a:t>
            </a:r>
            <a:r>
              <a:rPr lang="ko-KR" altLang="en-US" dirty="0"/>
              <a:t> </a:t>
            </a:r>
            <a:r>
              <a:rPr lang="ko-KR" altLang="en-US" dirty="0" err="1"/>
              <a:t>코포레이션</a:t>
            </a:r>
            <a:endParaRPr lang="ko-KR" altLang="en-US" dirty="0"/>
          </a:p>
          <a:p>
            <a:r>
              <a:rPr lang="en-US" altLang="ko-KR" dirty="0" err="1"/>
              <a:t>G06N</a:t>
            </a:r>
            <a:r>
              <a:rPr lang="en-US" altLang="ko-KR" dirty="0"/>
              <a:t>(712</a:t>
            </a:r>
            <a:r>
              <a:rPr lang="ko-KR" altLang="en-US" dirty="0"/>
              <a:t>개</a:t>
            </a:r>
            <a:r>
              <a:rPr lang="en-US" altLang="ko-KR" dirty="0"/>
              <a:t>) : </a:t>
            </a:r>
            <a:r>
              <a:rPr lang="ko-KR" altLang="en-US" dirty="0"/>
              <a:t>특정 계산모델 방식의 컴퓨터시스템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학습용 데이터 관리방법</a:t>
            </a:r>
            <a:r>
              <a:rPr lang="en-US" altLang="ko-KR" dirty="0"/>
              <a:t>, </a:t>
            </a:r>
            <a:r>
              <a:rPr lang="ko-KR" altLang="en-US" dirty="0"/>
              <a:t>장치 및 프로그램 </a:t>
            </a:r>
            <a:r>
              <a:rPr lang="en-US" altLang="ko-KR" dirty="0"/>
              <a:t>- (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r>
              <a:rPr lang="ko-KR" altLang="en-US" dirty="0" err="1"/>
              <a:t>휴톰</a:t>
            </a:r>
            <a:endParaRPr lang="ko-KR" altLang="en-US" dirty="0"/>
          </a:p>
          <a:p>
            <a:r>
              <a:rPr lang="en-US" altLang="ko-KR" dirty="0" err="1"/>
              <a:t>G06K</a:t>
            </a:r>
            <a:r>
              <a:rPr lang="en-US" altLang="ko-KR" dirty="0"/>
              <a:t>(627</a:t>
            </a:r>
            <a:r>
              <a:rPr lang="ko-KR" altLang="en-US" dirty="0"/>
              <a:t>개</a:t>
            </a:r>
            <a:r>
              <a:rPr lang="en-US" altLang="ko-KR" dirty="0"/>
              <a:t>) : </a:t>
            </a:r>
            <a:r>
              <a:rPr lang="ko-KR" altLang="en-US" dirty="0"/>
              <a:t>데이터의 인식</a:t>
            </a:r>
            <a:r>
              <a:rPr lang="en-US" altLang="ko-KR" dirty="0"/>
              <a:t>, </a:t>
            </a:r>
            <a:r>
              <a:rPr lang="ko-KR" altLang="en-US" dirty="0"/>
              <a:t>데이터의 표시</a:t>
            </a:r>
            <a:r>
              <a:rPr lang="en-US" altLang="ko-KR" dirty="0"/>
              <a:t>, </a:t>
            </a:r>
            <a:r>
              <a:rPr lang="ko-KR" altLang="en-US" dirty="0"/>
              <a:t>기록매체</a:t>
            </a:r>
            <a:r>
              <a:rPr lang="en-US" altLang="ko-KR" dirty="0"/>
              <a:t>, </a:t>
            </a:r>
            <a:r>
              <a:rPr lang="ko-KR" altLang="en-US" dirty="0"/>
              <a:t>기록매체의 취급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가상 및 증강 현실을 생성하기 위한 방법들 및 시스템들 </a:t>
            </a:r>
            <a:r>
              <a:rPr lang="en-US" altLang="ko-KR" dirty="0"/>
              <a:t>- </a:t>
            </a:r>
            <a:r>
              <a:rPr lang="ko-KR" altLang="en-US" dirty="0"/>
              <a:t>매직 립</a:t>
            </a:r>
            <a:r>
              <a:rPr lang="en-US" altLang="ko-KR" dirty="0"/>
              <a:t>, </a:t>
            </a:r>
            <a:r>
              <a:rPr lang="ko-KR" altLang="en-US" dirty="0" err="1"/>
              <a:t>인코포레이티드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884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22319-67C1-4F9B-8236-BE67B6CEDD5F}"/>
              </a:ext>
            </a:extLst>
          </p:cNvPr>
          <p:cNvSpPr txBox="1"/>
          <p:nvPr/>
        </p:nvSpPr>
        <p:spPr>
          <a:xfrm>
            <a:off x="286328" y="2969064"/>
            <a:ext cx="11619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 </a:t>
            </a:r>
            <a:r>
              <a:rPr lang="en-US" altLang="ko-KR" dirty="0"/>
              <a:t>A(</a:t>
            </a:r>
            <a:r>
              <a:rPr lang="ko-KR" altLang="en-US" dirty="0"/>
              <a:t>생활필수품</a:t>
            </a:r>
            <a:r>
              <a:rPr lang="en-US" altLang="ko-KR" dirty="0"/>
              <a:t>) : 19%</a:t>
            </a:r>
          </a:p>
          <a:p>
            <a:r>
              <a:rPr lang="ko-KR" altLang="en-US" dirty="0"/>
              <a:t>클래스 </a:t>
            </a:r>
            <a:r>
              <a:rPr lang="en-US" altLang="ko-KR" dirty="0" err="1"/>
              <a:t>A61</a:t>
            </a:r>
            <a:r>
              <a:rPr lang="en-US" altLang="ko-KR" dirty="0"/>
              <a:t> : 1966</a:t>
            </a:r>
            <a:r>
              <a:rPr lang="ko-KR" altLang="en-US" dirty="0"/>
              <a:t>개</a:t>
            </a:r>
          </a:p>
          <a:p>
            <a:endParaRPr lang="ko-KR" altLang="en-US" dirty="0"/>
          </a:p>
          <a:p>
            <a:r>
              <a:rPr lang="en-US" altLang="ko-KR" dirty="0" err="1"/>
              <a:t>A61B</a:t>
            </a:r>
            <a:r>
              <a:rPr lang="en-US" altLang="ko-KR" dirty="0"/>
              <a:t>(1025</a:t>
            </a:r>
            <a:r>
              <a:rPr lang="ko-KR" altLang="en-US" dirty="0"/>
              <a:t>개</a:t>
            </a:r>
            <a:r>
              <a:rPr lang="en-US" altLang="ko-KR" dirty="0"/>
              <a:t>) : </a:t>
            </a:r>
            <a:r>
              <a:rPr lang="ko-KR" altLang="en-US" dirty="0"/>
              <a:t>진단</a:t>
            </a:r>
            <a:r>
              <a:rPr lang="en-US" altLang="ko-KR" dirty="0"/>
              <a:t>, </a:t>
            </a:r>
            <a:r>
              <a:rPr lang="ko-KR" altLang="en-US" dirty="0"/>
              <a:t>수술</a:t>
            </a:r>
            <a:r>
              <a:rPr lang="en-US" altLang="ko-KR" dirty="0"/>
              <a:t>, </a:t>
            </a:r>
            <a:r>
              <a:rPr lang="ko-KR" altLang="en-US" dirty="0"/>
              <a:t>개인 식별</a:t>
            </a:r>
            <a:r>
              <a:rPr lang="en-US" altLang="ko-KR" dirty="0"/>
              <a:t>(</a:t>
            </a:r>
            <a:r>
              <a:rPr lang="ko-KR" altLang="en-US" dirty="0"/>
              <a:t>생물학적 재료의 분석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수술 기구에 관한 힘과 토크를 감지하는 방법 </a:t>
            </a:r>
            <a:r>
              <a:rPr lang="en-US" altLang="ko-KR" dirty="0"/>
              <a:t>- </a:t>
            </a:r>
            <a:r>
              <a:rPr lang="ko-KR" altLang="en-US" dirty="0" err="1"/>
              <a:t>인튜어티브</a:t>
            </a:r>
            <a:r>
              <a:rPr lang="ko-KR" altLang="en-US" dirty="0"/>
              <a:t> </a:t>
            </a:r>
            <a:r>
              <a:rPr lang="ko-KR" altLang="en-US" dirty="0" err="1"/>
              <a:t>서지컬</a:t>
            </a:r>
            <a:r>
              <a:rPr lang="ko-KR" altLang="en-US" dirty="0"/>
              <a:t> </a:t>
            </a:r>
            <a:r>
              <a:rPr lang="ko-KR" altLang="en-US" dirty="0" err="1"/>
              <a:t>인코포레이티드</a:t>
            </a:r>
            <a:endParaRPr lang="ko-KR" altLang="en-US" dirty="0"/>
          </a:p>
          <a:p>
            <a:r>
              <a:rPr lang="en-US" altLang="ko-KR" dirty="0" err="1"/>
              <a:t>A61C</a:t>
            </a:r>
            <a:r>
              <a:rPr lang="en-US" altLang="ko-KR" dirty="0"/>
              <a:t>(563</a:t>
            </a:r>
            <a:r>
              <a:rPr lang="ko-KR" altLang="en-US" dirty="0"/>
              <a:t>개</a:t>
            </a:r>
            <a:r>
              <a:rPr lang="en-US" altLang="ko-KR" dirty="0"/>
              <a:t>) : </a:t>
            </a:r>
            <a:r>
              <a:rPr lang="ko-KR" altLang="en-US" dirty="0"/>
              <a:t>치과</a:t>
            </a:r>
            <a:r>
              <a:rPr lang="en-US" altLang="ko-KR" dirty="0"/>
              <a:t>, </a:t>
            </a:r>
            <a:r>
              <a:rPr lang="ko-KR" altLang="en-US" dirty="0"/>
              <a:t>구강 또는 치과용 위생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치아 절삭 안내장치 및 이를 이용한 치과 치료 방법 </a:t>
            </a:r>
            <a:r>
              <a:rPr lang="en-US" altLang="ko-KR" dirty="0"/>
              <a:t>– </a:t>
            </a:r>
            <a:r>
              <a:rPr lang="ko-KR" altLang="en-US" dirty="0" err="1"/>
              <a:t>권혁수</a:t>
            </a:r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1394B0-6FDE-4904-B3BB-21640D9C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91" y="91593"/>
            <a:ext cx="6205601" cy="278168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39055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8D8330A-8920-409E-B42C-19269834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09" y="110066"/>
            <a:ext cx="6328029" cy="284251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52EF3B-2472-42CC-8A6E-40A834F8D8FE}"/>
              </a:ext>
            </a:extLst>
          </p:cNvPr>
          <p:cNvSpPr txBox="1"/>
          <p:nvPr/>
        </p:nvSpPr>
        <p:spPr>
          <a:xfrm>
            <a:off x="361338" y="3346580"/>
            <a:ext cx="1137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섹션 </a:t>
            </a:r>
            <a:r>
              <a:rPr lang="en-US" altLang="ko-KR" dirty="0"/>
              <a:t>H(</a:t>
            </a:r>
            <a:r>
              <a:rPr lang="ko-KR" altLang="en-US" dirty="0"/>
              <a:t>생활필수품</a:t>
            </a:r>
            <a:r>
              <a:rPr lang="en-US" altLang="ko-KR" dirty="0"/>
              <a:t>) : 10%</a:t>
            </a:r>
          </a:p>
          <a:p>
            <a:r>
              <a:rPr lang="ko-KR" altLang="en-US" dirty="0"/>
              <a:t>클래스 </a:t>
            </a:r>
            <a:r>
              <a:rPr lang="en-US" altLang="ko-KR" dirty="0" err="1"/>
              <a:t>H04</a:t>
            </a:r>
            <a:r>
              <a:rPr lang="en-US" altLang="ko-KR" dirty="0"/>
              <a:t> : 937</a:t>
            </a:r>
            <a:r>
              <a:rPr lang="ko-KR" altLang="en-US" dirty="0"/>
              <a:t>개</a:t>
            </a:r>
          </a:p>
          <a:p>
            <a:endParaRPr lang="ko-KR" altLang="en-US" dirty="0"/>
          </a:p>
          <a:p>
            <a:r>
              <a:rPr lang="en-US" altLang="ko-KR" dirty="0" err="1"/>
              <a:t>H04N</a:t>
            </a:r>
            <a:r>
              <a:rPr lang="en-US" altLang="ko-KR" dirty="0"/>
              <a:t>(502</a:t>
            </a:r>
            <a:r>
              <a:rPr lang="ko-KR" altLang="en-US" dirty="0"/>
              <a:t>개</a:t>
            </a:r>
            <a:r>
              <a:rPr lang="en-US" altLang="ko-KR" dirty="0"/>
              <a:t>) : </a:t>
            </a:r>
            <a:r>
              <a:rPr lang="ko-KR" altLang="en-US" dirty="0"/>
              <a:t>화상통신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가상 및 증강 현실 시스템들 및 방법들 </a:t>
            </a:r>
            <a:r>
              <a:rPr lang="en-US" altLang="ko-KR" dirty="0"/>
              <a:t>- </a:t>
            </a:r>
            <a:r>
              <a:rPr lang="ko-KR" altLang="en-US" dirty="0"/>
              <a:t>매직 립</a:t>
            </a:r>
            <a:r>
              <a:rPr lang="en-US" altLang="ko-KR" dirty="0"/>
              <a:t>, </a:t>
            </a:r>
            <a:r>
              <a:rPr lang="ko-KR" altLang="en-US" dirty="0" err="1"/>
              <a:t>인코포레이티드</a:t>
            </a:r>
            <a:endParaRPr lang="ko-KR" altLang="en-US" dirty="0"/>
          </a:p>
          <a:p>
            <a:r>
              <a:rPr lang="en-US" altLang="ko-KR" dirty="0" err="1"/>
              <a:t>H04L</a:t>
            </a:r>
            <a:r>
              <a:rPr lang="en-US" altLang="ko-KR" dirty="0"/>
              <a:t>(172</a:t>
            </a:r>
            <a:r>
              <a:rPr lang="ko-KR" altLang="en-US" dirty="0"/>
              <a:t>개</a:t>
            </a:r>
            <a:r>
              <a:rPr lang="en-US" altLang="ko-KR" dirty="0"/>
              <a:t>) : </a:t>
            </a:r>
            <a:r>
              <a:rPr lang="ko-KR" altLang="en-US" dirty="0"/>
              <a:t>디지털 정보의 전송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높은 데이터 </a:t>
            </a:r>
            <a:r>
              <a:rPr lang="ko-KR" altLang="en-US" dirty="0" err="1"/>
              <a:t>레이트의</a:t>
            </a:r>
            <a:r>
              <a:rPr lang="ko-KR" altLang="en-US" dirty="0"/>
              <a:t> 신호 전송을 위한 통신 프로토콜 및 인터페이스의 형성과 구현 </a:t>
            </a:r>
            <a:r>
              <a:rPr lang="en-US" altLang="ko-KR" dirty="0"/>
              <a:t>- </a:t>
            </a:r>
            <a:r>
              <a:rPr lang="ko-KR" altLang="en-US" dirty="0" err="1"/>
              <a:t>퀄컴</a:t>
            </a:r>
            <a:r>
              <a:rPr lang="ko-KR" altLang="en-US" dirty="0"/>
              <a:t> </a:t>
            </a:r>
            <a:r>
              <a:rPr lang="ko-KR" altLang="en-US" dirty="0" err="1"/>
              <a:t>인코포레이티드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37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514ACF-1965-4A9A-9229-9C807BE38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15" y="237989"/>
            <a:ext cx="8778570" cy="63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31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D1AB4-F2F8-4789-A007-4BDE8C1E0513}"/>
              </a:ext>
            </a:extLst>
          </p:cNvPr>
          <p:cNvSpPr txBox="1"/>
          <p:nvPr/>
        </p:nvSpPr>
        <p:spPr>
          <a:xfrm>
            <a:off x="383309" y="1302326"/>
            <a:ext cx="114253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기술의 우수성</a:t>
            </a:r>
            <a:r>
              <a:rPr lang="en-US" altLang="ko-KR" dirty="0"/>
              <a:t>, </a:t>
            </a:r>
            <a:r>
              <a:rPr lang="ko-KR" altLang="en-US" dirty="0"/>
              <a:t>우월성</a:t>
            </a:r>
            <a:r>
              <a:rPr lang="en-US" altLang="ko-KR" dirty="0"/>
              <a:t>, </a:t>
            </a:r>
            <a:r>
              <a:rPr lang="ko-KR" altLang="en-US" dirty="0" err="1"/>
              <a:t>혁신성</a:t>
            </a:r>
            <a:r>
              <a:rPr lang="en-US" altLang="ko-KR" dirty="0"/>
              <a:t>, </a:t>
            </a:r>
            <a:r>
              <a:rPr lang="ko-KR" altLang="en-US" dirty="0"/>
              <a:t>차별성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인공신경망 기술은 자동차에서부터 의료</a:t>
            </a:r>
            <a:r>
              <a:rPr lang="en-US" altLang="ko-KR" dirty="0"/>
              <a:t>, </a:t>
            </a:r>
            <a:r>
              <a:rPr lang="ko-KR" altLang="en-US" dirty="0"/>
              <a:t>운송 및 통신에 이르기까지 다양한 산업에 걸쳐 많은 사람에게 적용되고 있다</a:t>
            </a:r>
            <a:r>
              <a:rPr lang="en-US" altLang="ko-KR" dirty="0"/>
              <a:t>. ‘</a:t>
            </a:r>
            <a:r>
              <a:rPr lang="ko-KR" altLang="en-US" dirty="0" err="1"/>
              <a:t>배경’에서</a:t>
            </a:r>
            <a:r>
              <a:rPr lang="ko-KR" altLang="en-US" dirty="0"/>
              <a:t> 설명하였듯이 많은 양의 데이터와 빠른 처리 능력</a:t>
            </a:r>
            <a:r>
              <a:rPr lang="en-US" altLang="ko-KR" dirty="0"/>
              <a:t>, </a:t>
            </a:r>
            <a:r>
              <a:rPr lang="ko-KR" altLang="en-US" dirty="0"/>
              <a:t>강력한 알고리즘을 가지고 시장에 보급되기 시작한 기술이다</a:t>
            </a:r>
            <a:r>
              <a:rPr lang="en-US" altLang="ko-KR" dirty="0"/>
              <a:t>. </a:t>
            </a:r>
            <a:r>
              <a:rPr lang="ko-KR" altLang="en-US" dirty="0"/>
              <a:t>미래 </a:t>
            </a:r>
            <a:r>
              <a:rPr lang="ko-KR" altLang="en-US" dirty="0" err="1"/>
              <a:t>초연결</a:t>
            </a:r>
            <a:r>
              <a:rPr lang="ko-KR" altLang="en-US" dirty="0"/>
              <a:t> 및 </a:t>
            </a:r>
            <a:r>
              <a:rPr lang="ko-KR" altLang="en-US" dirty="0" err="1"/>
              <a:t>초지능</a:t>
            </a:r>
            <a:r>
              <a:rPr lang="ko-KR" altLang="en-US" dirty="0"/>
              <a:t> 시대를 이끌어갈 기술로 주목받고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사업 규모의 증가 및 추이의 변화를 통해 인공신경망 분야의 기술이 원천기술에 관련된 특허의 성장세는 줄어드는 반면에 응용 분야의 특허 수는 지속해서 성장한다</a:t>
            </a:r>
            <a:r>
              <a:rPr lang="en-US" altLang="ko-KR" dirty="0"/>
              <a:t>. </a:t>
            </a:r>
            <a:r>
              <a:rPr lang="ko-KR" altLang="en-US" dirty="0"/>
              <a:t>이는 인공신경망 기술의 혁신이 제품 혁신과 점진적 형식의 형태를 띠고 있음을 시사한다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세대 </a:t>
            </a:r>
            <a:r>
              <a:rPr lang="en-US" altLang="ko-KR" dirty="0"/>
              <a:t>: </a:t>
            </a:r>
            <a:r>
              <a:rPr lang="ko-KR" altLang="en-US" dirty="0"/>
              <a:t>인공신경망의 개념과 </a:t>
            </a:r>
            <a:r>
              <a:rPr lang="ko-KR" altLang="en-US" dirty="0" err="1"/>
              <a:t>퍼셉트론의</a:t>
            </a:r>
            <a:r>
              <a:rPr lang="ko-KR" altLang="en-US" dirty="0"/>
              <a:t> 등장</a:t>
            </a:r>
            <a:r>
              <a:rPr lang="en-US" altLang="ko-KR" dirty="0"/>
              <a:t>(1943</a:t>
            </a:r>
            <a:r>
              <a:rPr lang="ko-KR" altLang="en-US" dirty="0"/>
              <a:t>년</a:t>
            </a:r>
            <a:r>
              <a:rPr lang="en-US" altLang="ko-KR" dirty="0"/>
              <a:t>~1986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세대 </a:t>
            </a:r>
            <a:r>
              <a:rPr lang="en-US" altLang="ko-KR" dirty="0"/>
              <a:t>: </a:t>
            </a:r>
            <a:r>
              <a:rPr lang="ko-KR" altLang="en-US" dirty="0"/>
              <a:t>다층 </a:t>
            </a:r>
            <a:r>
              <a:rPr lang="ko-KR" altLang="en-US" dirty="0" err="1"/>
              <a:t>퍼셉트론과</a:t>
            </a:r>
            <a:r>
              <a:rPr lang="ko-KR" altLang="en-US" dirty="0"/>
              <a:t> </a:t>
            </a:r>
            <a:r>
              <a:rPr lang="ko-KR" altLang="en-US" dirty="0" err="1"/>
              <a:t>오차역전파법의</a:t>
            </a:r>
            <a:r>
              <a:rPr lang="ko-KR" altLang="en-US" dirty="0"/>
              <a:t> 등장</a:t>
            </a:r>
            <a:r>
              <a:rPr lang="en-US" altLang="ko-KR" dirty="0"/>
              <a:t>(1986</a:t>
            </a:r>
            <a:r>
              <a:rPr lang="ko-KR" altLang="en-US" dirty="0"/>
              <a:t>년</a:t>
            </a:r>
            <a:r>
              <a:rPr lang="en-US" altLang="ko-KR" dirty="0"/>
              <a:t>~2006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세대 </a:t>
            </a:r>
            <a:r>
              <a:rPr lang="en-US" altLang="ko-KR" dirty="0"/>
              <a:t>: </a:t>
            </a:r>
            <a:r>
              <a:rPr lang="ko-KR" altLang="en-US" dirty="0"/>
              <a:t>딥 네트워크</a:t>
            </a:r>
            <a:r>
              <a:rPr lang="en-US" altLang="ko-KR" dirty="0"/>
              <a:t>, </a:t>
            </a:r>
            <a:r>
              <a:rPr lang="ko-KR" altLang="en-US" dirty="0"/>
              <a:t>딥 러닝의 등장</a:t>
            </a:r>
            <a:r>
              <a:rPr lang="en-US" altLang="ko-KR" dirty="0"/>
              <a:t>(2006</a:t>
            </a:r>
            <a:r>
              <a:rPr lang="ko-KR" altLang="en-US" dirty="0"/>
              <a:t>년</a:t>
            </a:r>
            <a:r>
              <a:rPr lang="en-US" altLang="ko-KR" dirty="0"/>
              <a:t>~</a:t>
            </a:r>
            <a:r>
              <a:rPr lang="ko-KR" altLang="en-US" dirty="0"/>
              <a:t>현재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688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8FDB968D-B958-4D45-9500-C704FCFF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8" y="1644071"/>
            <a:ext cx="2570715" cy="25707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84D308A0-2BFB-4A21-8E13-1A1F8F12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654" y="1644071"/>
            <a:ext cx="2570715" cy="25707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F2B988-A576-4DCD-AD09-07E138F941AE}"/>
              </a:ext>
            </a:extLst>
          </p:cNvPr>
          <p:cNvSpPr txBox="1"/>
          <p:nvPr/>
        </p:nvSpPr>
        <p:spPr>
          <a:xfrm>
            <a:off x="539384" y="4659929"/>
            <a:ext cx="352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2008 </a:t>
            </a:r>
            <a:r>
              <a:rPr lang="ko-KR" altLang="en-US" dirty="0"/>
              <a:t>미국 특허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03B1A-9C1C-48DE-85D7-A60975D46328}"/>
              </a:ext>
            </a:extLst>
          </p:cNvPr>
          <p:cNvSpPr txBox="1"/>
          <p:nvPr/>
        </p:nvSpPr>
        <p:spPr>
          <a:xfrm>
            <a:off x="3147301" y="4659929"/>
            <a:ext cx="352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20012 </a:t>
            </a:r>
            <a:r>
              <a:rPr lang="ko-KR" altLang="en-US" dirty="0"/>
              <a:t>미국 특허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EDA7E-F6AC-47F7-9E96-0AFAEAB6F9CE}"/>
              </a:ext>
            </a:extLst>
          </p:cNvPr>
          <p:cNvSpPr txBox="1"/>
          <p:nvPr/>
        </p:nvSpPr>
        <p:spPr>
          <a:xfrm>
            <a:off x="9368857" y="5029261"/>
            <a:ext cx="203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2018 </a:t>
            </a:r>
            <a:r>
              <a:rPr lang="ko-KR" altLang="en-US" dirty="0"/>
              <a:t>미국 특허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1E5D0-1396-4E4D-A92F-8429D070383B}"/>
              </a:ext>
            </a:extLst>
          </p:cNvPr>
          <p:cNvSpPr txBox="1"/>
          <p:nvPr/>
        </p:nvSpPr>
        <p:spPr>
          <a:xfrm>
            <a:off x="6661305" y="4952877"/>
            <a:ext cx="18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 </a:t>
            </a:r>
            <a:r>
              <a:rPr lang="ko-KR" altLang="en-US" dirty="0"/>
              <a:t>미국 특허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8762B002-2324-4F17-9C9A-433679FB1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4072"/>
            <a:ext cx="2570715" cy="25707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356E18B3-39EB-4271-A550-43A48565E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096" y="1644073"/>
            <a:ext cx="2570715" cy="25707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328A2-5781-47A3-9FAF-CA2D149F5F63}"/>
              </a:ext>
            </a:extLst>
          </p:cNvPr>
          <p:cNvSpPr txBox="1"/>
          <p:nvPr/>
        </p:nvSpPr>
        <p:spPr>
          <a:xfrm>
            <a:off x="1226483" y="508000"/>
            <a:ext cx="4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기술의 </a:t>
            </a:r>
            <a:r>
              <a:rPr lang="ko-KR" altLang="en-US" dirty="0" err="1"/>
              <a:t>경쟁성</a:t>
            </a:r>
            <a:r>
              <a:rPr lang="en-US" altLang="ko-KR" dirty="0"/>
              <a:t>, </a:t>
            </a:r>
            <a:r>
              <a:rPr lang="ko-KR" altLang="en-US" dirty="0"/>
              <a:t>대체성</a:t>
            </a:r>
            <a:r>
              <a:rPr lang="en-US" altLang="ko-KR" dirty="0"/>
              <a:t>, </a:t>
            </a:r>
            <a:r>
              <a:rPr lang="ko-KR" altLang="en-US" dirty="0"/>
              <a:t>활용성</a:t>
            </a:r>
          </a:p>
        </p:txBody>
      </p:sp>
    </p:spTree>
    <p:extLst>
      <p:ext uri="{BB962C8B-B14F-4D97-AF65-F5344CB8AC3E}">
        <p14:creationId xmlns:p14="http://schemas.microsoft.com/office/powerpoint/2010/main" val="1716745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A998DF-EE23-49E8-94C5-9C8949A5F624}"/>
              </a:ext>
            </a:extLst>
          </p:cNvPr>
          <p:cNvSpPr txBox="1"/>
          <p:nvPr/>
        </p:nvSpPr>
        <p:spPr>
          <a:xfrm>
            <a:off x="2586181" y="2551837"/>
            <a:ext cx="7019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기술의 전망성</a:t>
            </a:r>
            <a:r>
              <a:rPr lang="en-US" altLang="ko-KR" dirty="0"/>
              <a:t>, </a:t>
            </a:r>
            <a:r>
              <a:rPr lang="ko-KR" altLang="en-US" dirty="0" err="1"/>
              <a:t>파급성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우리나라는 </a:t>
            </a:r>
            <a:r>
              <a:rPr lang="en-US" altLang="ko-KR" dirty="0"/>
              <a:t>2019</a:t>
            </a:r>
            <a:r>
              <a:rPr lang="ko-KR" altLang="en-US" dirty="0"/>
              <a:t>년 말 인공지능 국가전략을 발표하며</a:t>
            </a:r>
            <a:r>
              <a:rPr lang="en-US" altLang="ko-KR" dirty="0"/>
              <a:t>, </a:t>
            </a:r>
            <a:r>
              <a:rPr lang="ko-KR" altLang="en-US" dirty="0"/>
              <a:t>세계를 선도하는 </a:t>
            </a:r>
            <a:r>
              <a:rPr lang="en-US" altLang="ko-KR" dirty="0"/>
              <a:t>AI </a:t>
            </a:r>
            <a:r>
              <a:rPr lang="ko-KR" altLang="en-US" dirty="0"/>
              <a:t>생태계 구축</a:t>
            </a:r>
            <a:r>
              <a:rPr lang="en-US" altLang="ko-KR" dirty="0"/>
              <a:t>, AI</a:t>
            </a:r>
            <a:r>
              <a:rPr lang="ko-KR" altLang="en-US" dirty="0"/>
              <a:t>를 가장 잘 활용하는 나라</a:t>
            </a:r>
            <a:r>
              <a:rPr lang="en-US" altLang="ko-KR" dirty="0"/>
              <a:t>, </a:t>
            </a:r>
            <a:r>
              <a:rPr lang="ko-KR" altLang="en-US" dirty="0"/>
              <a:t>사람 중심의 </a:t>
            </a:r>
            <a:r>
              <a:rPr lang="en-US" altLang="ko-KR" dirty="0"/>
              <a:t>AI </a:t>
            </a:r>
            <a:r>
              <a:rPr lang="ko-KR" altLang="en-US" dirty="0"/>
              <a:t>구현 등 </a:t>
            </a:r>
            <a:r>
              <a:rPr lang="en-US" altLang="ko-KR" dirty="0"/>
              <a:t>3</a:t>
            </a:r>
            <a:r>
              <a:rPr lang="ko-KR" altLang="en-US" dirty="0"/>
              <a:t>대 분야의 </a:t>
            </a:r>
            <a:r>
              <a:rPr lang="en-US" altLang="ko-KR" dirty="0"/>
              <a:t>9</a:t>
            </a:r>
            <a:r>
              <a:rPr lang="ko-KR" altLang="en-US" dirty="0"/>
              <a:t>대 전략과 </a:t>
            </a:r>
            <a:r>
              <a:rPr lang="en-US" altLang="ko-KR" dirty="0"/>
              <a:t>100</a:t>
            </a:r>
            <a:r>
              <a:rPr lang="ko-KR" altLang="en-US" dirty="0"/>
              <a:t>대 실행 과제 마련 계획을 발표했다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115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51697-F44D-4191-9928-A4345B5232E5}"/>
              </a:ext>
            </a:extLst>
          </p:cNvPr>
          <p:cNvSpPr txBox="1"/>
          <p:nvPr/>
        </p:nvSpPr>
        <p:spPr>
          <a:xfrm>
            <a:off x="2701636" y="2413337"/>
            <a:ext cx="67887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기술의 진부화 가능성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현재 기술의 완성도가 낮고</a:t>
            </a:r>
            <a:r>
              <a:rPr lang="en-US" altLang="ko-KR" dirty="0"/>
              <a:t>, </a:t>
            </a:r>
            <a:r>
              <a:rPr lang="ko-KR" altLang="en-US" dirty="0"/>
              <a:t>사람의 뇌를 모방한 구조이지만</a:t>
            </a:r>
            <a:r>
              <a:rPr lang="en-US" altLang="ko-KR" dirty="0"/>
              <a:t>, </a:t>
            </a:r>
            <a:r>
              <a:rPr lang="ko-KR" altLang="en-US" dirty="0"/>
              <a:t>사람의 뇌에 있는 신경전달물질이 신경망 학습과 작용에 어떻게 작용하는지 제대로 알려면 아직 많이 멀었다는 점에서 진부화 가능성이 크다고 할 수 있다</a:t>
            </a:r>
            <a:r>
              <a:rPr lang="en-US" altLang="ko-KR" dirty="0"/>
              <a:t>. </a:t>
            </a:r>
            <a:r>
              <a:rPr lang="ko-KR" altLang="en-US" dirty="0"/>
              <a:t>이러한 한계를 극복한 새로운 기술의 개발 전까지는 진부화 가능성이 작다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0226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75CAC-D5A9-4986-9615-4A6D70ED49B0}"/>
              </a:ext>
            </a:extLst>
          </p:cNvPr>
          <p:cNvSpPr txBox="1"/>
          <p:nvPr/>
        </p:nvSpPr>
        <p:spPr>
          <a:xfrm>
            <a:off x="1565563" y="2690336"/>
            <a:ext cx="9060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기술사업화환경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기술성이 굉장히 뛰어나지만</a:t>
            </a:r>
            <a:r>
              <a:rPr lang="en-US" altLang="ko-KR" dirty="0"/>
              <a:t>, </a:t>
            </a:r>
            <a:r>
              <a:rPr lang="ko-KR" altLang="en-US" dirty="0"/>
              <a:t>단일의 특허만으로는 사업화가 힘들다</a:t>
            </a:r>
            <a:r>
              <a:rPr lang="en-US" altLang="ko-KR" dirty="0"/>
              <a:t>. </a:t>
            </a:r>
            <a:r>
              <a:rPr lang="ko-KR" altLang="en-US" dirty="0"/>
              <a:t>기술의 연관성이 높은 만큼 다른 기술들과 연관을 짓지 않는다면 기술성을 제대로 활용하지 않는 것이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271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D4869-D1CD-4EBF-BE3D-7DE39DEBB0BA}"/>
              </a:ext>
            </a:extLst>
          </p:cNvPr>
          <p:cNvSpPr txBox="1"/>
          <p:nvPr/>
        </p:nvSpPr>
        <p:spPr>
          <a:xfrm>
            <a:off x="1699491" y="2690336"/>
            <a:ext cx="8793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기술의 </a:t>
            </a:r>
            <a:r>
              <a:rPr lang="ko-KR" altLang="en-US" dirty="0" err="1"/>
              <a:t>권리성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인공신경망은 전문적인 지식이 필요하지만</a:t>
            </a:r>
            <a:r>
              <a:rPr lang="en-US" altLang="ko-KR" dirty="0"/>
              <a:t>, </a:t>
            </a:r>
            <a:r>
              <a:rPr lang="ko-KR" altLang="en-US" dirty="0"/>
              <a:t>전문적인 기술을 필요로 하지 않으므로 통상의 인공지능 지식을 활용할 수 있다면 모방하기 쉽다</a:t>
            </a:r>
            <a:r>
              <a:rPr lang="en-US" altLang="ko-KR" dirty="0"/>
              <a:t>. </a:t>
            </a:r>
            <a:r>
              <a:rPr lang="ko-KR" altLang="en-US" dirty="0"/>
              <a:t>권리 범위의 설정도 모호하다는 점이 모방을 통해 경쟁자가 생기기 더욱 쉽게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207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68B09499-9119-4577-8A97-9FEF2F90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28" y="668638"/>
            <a:ext cx="10528344" cy="552072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41010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>
            <a:extLst>
              <a:ext uri="{FF2B5EF4-FFF2-40B4-BE49-F238E27FC236}">
                <a16:creationId xmlns:a16="http://schemas.microsoft.com/office/drawing/2014/main" id="{64211B16-FE96-4571-A85B-96DC9495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2" y="1138288"/>
            <a:ext cx="11632816" cy="458142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60628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598C54D9-C26E-467F-BC56-C1B2E21F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63"/>
          <a:stretch>
            <a:fillRect/>
          </a:stretch>
        </p:blipFill>
        <p:spPr>
          <a:xfrm>
            <a:off x="1900007" y="442559"/>
            <a:ext cx="8391986" cy="597288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97048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DBD9EB-0D34-42A5-8944-436742BDB172}"/>
              </a:ext>
            </a:extLst>
          </p:cNvPr>
          <p:cNvSpPr txBox="1"/>
          <p:nvPr/>
        </p:nvSpPr>
        <p:spPr>
          <a:xfrm>
            <a:off x="2417806" y="1582340"/>
            <a:ext cx="73563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영향력</a:t>
            </a:r>
            <a:r>
              <a:rPr lang="en-US" altLang="ko-KR" dirty="0"/>
              <a:t>(CPP)</a:t>
            </a:r>
          </a:p>
          <a:p>
            <a:r>
              <a:rPr lang="ko-KR" altLang="en-US" dirty="0"/>
              <a:t>한국전자통신연구원</a:t>
            </a:r>
            <a:r>
              <a:rPr lang="en-US" altLang="ko-KR" dirty="0"/>
              <a:t>(4.66) : </a:t>
            </a:r>
            <a:r>
              <a:rPr lang="ko-KR" altLang="en-US" dirty="0"/>
              <a:t>특허 </a:t>
            </a:r>
            <a:r>
              <a:rPr lang="en-US" altLang="ko-KR" dirty="0"/>
              <a:t>72</a:t>
            </a:r>
            <a:r>
              <a:rPr lang="ko-KR" altLang="en-US" dirty="0"/>
              <a:t>개 피인용 </a:t>
            </a:r>
            <a:r>
              <a:rPr lang="en-US" altLang="ko-KR" dirty="0"/>
              <a:t>336</a:t>
            </a:r>
            <a:r>
              <a:rPr lang="ko-KR" altLang="en-US" dirty="0"/>
              <a:t>회</a:t>
            </a:r>
          </a:p>
          <a:p>
            <a:r>
              <a:rPr lang="ko-KR" altLang="en-US" dirty="0"/>
              <a:t>가상현실 기반 훈련 시뮬레이터를 위한 가변형 플랫폼 장치 </a:t>
            </a:r>
            <a:r>
              <a:rPr lang="en-US" altLang="ko-KR" dirty="0"/>
              <a:t>55</a:t>
            </a:r>
            <a:r>
              <a:rPr lang="ko-KR" altLang="en-US" dirty="0"/>
              <a:t>회</a:t>
            </a:r>
          </a:p>
          <a:p>
            <a:r>
              <a:rPr lang="ko-KR" altLang="en-US" dirty="0"/>
              <a:t>가상현실 기반 훈련 시뮬레이터를 위한 가변형 플랫폼 관리 장치 </a:t>
            </a:r>
            <a:r>
              <a:rPr lang="en-US" altLang="ko-KR" dirty="0"/>
              <a:t>40</a:t>
            </a:r>
            <a:r>
              <a:rPr lang="ko-KR" altLang="en-US" dirty="0"/>
              <a:t>회</a:t>
            </a:r>
          </a:p>
          <a:p>
            <a:endParaRPr lang="ko-KR" altLang="en-US" dirty="0"/>
          </a:p>
          <a:p>
            <a:r>
              <a:rPr lang="ko-KR" altLang="en-US" dirty="0"/>
              <a:t>삼성전자 주식회사</a:t>
            </a:r>
            <a:r>
              <a:rPr lang="en-US" altLang="ko-KR" dirty="0"/>
              <a:t>(3.15) : </a:t>
            </a:r>
            <a:r>
              <a:rPr lang="ko-KR" altLang="en-US" dirty="0"/>
              <a:t>특허 </a:t>
            </a:r>
            <a:r>
              <a:rPr lang="en-US" altLang="ko-KR" dirty="0"/>
              <a:t>287</a:t>
            </a:r>
            <a:r>
              <a:rPr lang="ko-KR" altLang="en-US" dirty="0"/>
              <a:t>개 피인용 </a:t>
            </a:r>
            <a:r>
              <a:rPr lang="en-US" altLang="ko-KR" dirty="0"/>
              <a:t>905</a:t>
            </a:r>
            <a:r>
              <a:rPr lang="ko-KR" altLang="en-US" dirty="0"/>
              <a:t>회</a:t>
            </a:r>
          </a:p>
          <a:p>
            <a:r>
              <a:rPr lang="ko-KR" altLang="en-US" dirty="0"/>
              <a:t>전자 장치 </a:t>
            </a:r>
            <a:r>
              <a:rPr lang="en-US" altLang="ko-KR" dirty="0"/>
              <a:t>48</a:t>
            </a:r>
            <a:r>
              <a:rPr lang="ko-KR" altLang="en-US" dirty="0"/>
              <a:t>회</a:t>
            </a:r>
          </a:p>
          <a:p>
            <a:r>
              <a:rPr lang="ko-KR" altLang="en-US" dirty="0"/>
              <a:t>카테고리별 진단 모델을 이용한 병변 진단 장치 및 방법 </a:t>
            </a:r>
            <a:r>
              <a:rPr lang="en-US" altLang="ko-KR" dirty="0"/>
              <a:t>33</a:t>
            </a:r>
            <a:r>
              <a:rPr lang="ko-KR" altLang="en-US" dirty="0"/>
              <a:t>회</a:t>
            </a:r>
          </a:p>
          <a:p>
            <a:endParaRPr lang="ko-KR" altLang="en-US" dirty="0"/>
          </a:p>
          <a:p>
            <a:r>
              <a:rPr lang="ko-KR" altLang="en-US" dirty="0"/>
              <a:t>동국대학교</a:t>
            </a:r>
            <a:r>
              <a:rPr lang="en-US" altLang="ko-KR" dirty="0"/>
              <a:t>(2.90) : </a:t>
            </a:r>
            <a:r>
              <a:rPr lang="ko-KR" altLang="en-US" dirty="0"/>
              <a:t>특허 </a:t>
            </a:r>
            <a:r>
              <a:rPr lang="en-US" altLang="ko-KR" dirty="0"/>
              <a:t>86</a:t>
            </a:r>
            <a:r>
              <a:rPr lang="ko-KR" altLang="en-US" dirty="0"/>
              <a:t>개 피인용 </a:t>
            </a:r>
            <a:r>
              <a:rPr lang="en-US" altLang="ko-KR" dirty="0"/>
              <a:t>250</a:t>
            </a:r>
            <a:r>
              <a:rPr lang="ko-KR" altLang="en-US" dirty="0"/>
              <a:t>회</a:t>
            </a:r>
          </a:p>
          <a:p>
            <a:r>
              <a:rPr lang="ko-KR" altLang="en-US" dirty="0"/>
              <a:t>임상 정보를 반영한 의료 진단 방법 및 이를 이용하는 장치 </a:t>
            </a:r>
            <a:r>
              <a:rPr lang="en-US" altLang="ko-KR" dirty="0"/>
              <a:t>43</a:t>
            </a:r>
            <a:r>
              <a:rPr lang="ko-KR" altLang="en-US" dirty="0"/>
              <a:t>회</a:t>
            </a:r>
          </a:p>
          <a:p>
            <a:r>
              <a:rPr lang="ko-KR" altLang="en-US" dirty="0"/>
              <a:t>뇌졸중 진단 및 예후 예측 방법 및 시스템 </a:t>
            </a:r>
            <a:r>
              <a:rPr lang="en-US" altLang="ko-KR" dirty="0"/>
              <a:t>27</a:t>
            </a:r>
            <a:r>
              <a:rPr lang="ko-KR" altLang="en-US" dirty="0"/>
              <a:t>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20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9A778-0229-4577-A75B-9DCA0120B0A4}"/>
              </a:ext>
            </a:extLst>
          </p:cNvPr>
          <p:cNvSpPr txBox="1"/>
          <p:nvPr/>
        </p:nvSpPr>
        <p:spPr>
          <a:xfrm>
            <a:off x="363140" y="561443"/>
            <a:ext cx="79865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특허 전략 부문</a:t>
            </a:r>
            <a:endParaRPr lang="en-US" altLang="ko-KR" sz="3200" b="1" dirty="0"/>
          </a:p>
          <a:p>
            <a:endParaRPr lang="en-US" altLang="ko-KR" dirty="0"/>
          </a:p>
          <a:p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/>
              <a:t>연구소 등이 제시한 문제의 세부적 기술주제에 대하여</a:t>
            </a:r>
            <a:endParaRPr lang="en-US" altLang="ko-KR" dirty="0"/>
          </a:p>
          <a:p>
            <a:r>
              <a:rPr lang="ko-KR" altLang="en-US" dirty="0"/>
              <a:t>국내외 특허를 분석하고</a:t>
            </a:r>
            <a:r>
              <a:rPr lang="en-US" altLang="ko-KR" dirty="0"/>
              <a:t>, </a:t>
            </a:r>
            <a:r>
              <a:rPr lang="ko-KR" altLang="en-US" dirty="0"/>
              <a:t>연구개발 전략 및 특허획득 방향을 수립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39412-7B3D-4492-A035-FCFE6821B4E2}"/>
              </a:ext>
            </a:extLst>
          </p:cNvPr>
          <p:cNvSpPr txBox="1"/>
          <p:nvPr/>
        </p:nvSpPr>
        <p:spPr>
          <a:xfrm>
            <a:off x="363140" y="3429000"/>
            <a:ext cx="98982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발명사업화 부문</a:t>
            </a:r>
            <a:endParaRPr lang="en-US" altLang="ko-KR" sz="3200" b="1" dirty="0"/>
          </a:p>
          <a:p>
            <a:endParaRPr lang="en-US" altLang="ko-KR" dirty="0"/>
          </a:p>
          <a:p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/>
              <a:t>연구소 등이 보유한 특허기술에 대한 특허 빅데이터 분석을 통해</a:t>
            </a:r>
            <a:endParaRPr lang="en-US" altLang="ko-KR" dirty="0"/>
          </a:p>
          <a:p>
            <a:r>
              <a:rPr lang="ko-KR" altLang="en-US" dirty="0"/>
              <a:t>신제품</a:t>
            </a:r>
            <a:r>
              <a:rPr lang="en-US" altLang="ko-KR" dirty="0"/>
              <a:t>, </a:t>
            </a:r>
            <a:r>
              <a:rPr lang="ko-KR" altLang="en-US" dirty="0"/>
              <a:t>디자인</a:t>
            </a:r>
            <a:r>
              <a:rPr lang="en-US" altLang="ko-KR" dirty="0"/>
              <a:t>, </a:t>
            </a:r>
            <a:r>
              <a:rPr lang="ko-KR" altLang="en-US" dirty="0"/>
              <a:t>경영전략 등의 발명사업화 기반의 구체적인 비즈니스 전략을 수립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DA745-11CE-4905-9B55-400BDD5B8A99}"/>
              </a:ext>
            </a:extLst>
          </p:cNvPr>
          <p:cNvSpPr txBox="1"/>
          <p:nvPr/>
        </p:nvSpPr>
        <p:spPr>
          <a:xfrm>
            <a:off x="363140" y="2379942"/>
            <a:ext cx="1094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어떻게 하면 기술에 대한 특허를 획득할 수 있을까</a:t>
            </a:r>
            <a:r>
              <a:rPr lang="en-US" altLang="ko-KR" sz="3600" b="1" dirty="0">
                <a:solidFill>
                  <a:srgbClr val="FF0000"/>
                </a:solidFill>
              </a:rPr>
              <a:t>?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80CC1-BA8B-4264-B8C4-77C75D2DFE6D}"/>
              </a:ext>
            </a:extLst>
          </p:cNvPr>
          <p:cNvSpPr txBox="1"/>
          <p:nvPr/>
        </p:nvSpPr>
        <p:spPr>
          <a:xfrm>
            <a:off x="363140" y="5247499"/>
            <a:ext cx="1094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어떻게 하면 특허로 돈을 벌 수 있을까</a:t>
            </a:r>
            <a:r>
              <a:rPr lang="en-US" altLang="ko-KR" sz="3600" b="1" dirty="0">
                <a:solidFill>
                  <a:srgbClr val="FF0000"/>
                </a:solidFill>
              </a:rPr>
              <a:t>?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11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B10136-E644-49F8-9026-A5A4197D1F03}"/>
              </a:ext>
            </a:extLst>
          </p:cNvPr>
          <p:cNvSpPr txBox="1"/>
          <p:nvPr/>
        </p:nvSpPr>
        <p:spPr>
          <a:xfrm>
            <a:off x="2101272" y="1305341"/>
            <a:ext cx="798945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시장지배력</a:t>
            </a:r>
            <a:r>
              <a:rPr lang="en-US" altLang="ko-KR" dirty="0"/>
              <a:t>(</a:t>
            </a:r>
            <a:r>
              <a:rPr lang="en-US" altLang="ko-KR" dirty="0" err="1"/>
              <a:t>PFS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애플 </a:t>
            </a:r>
            <a:r>
              <a:rPr lang="ko-KR" altLang="en-US" dirty="0" err="1"/>
              <a:t>인크</a:t>
            </a:r>
            <a:r>
              <a:rPr lang="en-US" altLang="ko-KR" dirty="0"/>
              <a:t>(25.37) : </a:t>
            </a:r>
            <a:r>
              <a:rPr lang="ko-KR" altLang="en-US" dirty="0"/>
              <a:t>특허 </a:t>
            </a:r>
            <a:r>
              <a:rPr lang="en-US" altLang="ko-KR" dirty="0"/>
              <a:t>89</a:t>
            </a:r>
            <a:r>
              <a:rPr lang="ko-KR" altLang="en-US" dirty="0"/>
              <a:t>개 </a:t>
            </a:r>
            <a:r>
              <a:rPr lang="ko-KR" altLang="en-US" dirty="0" err="1"/>
              <a:t>패밀리문헌수</a:t>
            </a:r>
            <a:r>
              <a:rPr lang="ko-KR" altLang="en-US" dirty="0"/>
              <a:t> </a:t>
            </a:r>
            <a:r>
              <a:rPr lang="en-US" altLang="ko-KR" dirty="0"/>
              <a:t>2258</a:t>
            </a:r>
            <a:r>
              <a:rPr lang="ko-KR" altLang="en-US" dirty="0"/>
              <a:t>개</a:t>
            </a:r>
          </a:p>
          <a:p>
            <a:r>
              <a:rPr lang="ko-KR" altLang="en-US" dirty="0"/>
              <a:t>생체측정 인증의 구현 </a:t>
            </a:r>
            <a:r>
              <a:rPr lang="en-US" altLang="ko-KR" dirty="0"/>
              <a:t>84</a:t>
            </a:r>
            <a:r>
              <a:rPr lang="ko-KR" altLang="en-US" dirty="0"/>
              <a:t>개</a:t>
            </a:r>
          </a:p>
          <a:p>
            <a:r>
              <a:rPr lang="ko-KR" altLang="en-US" dirty="0" err="1"/>
              <a:t>햅틱</a:t>
            </a:r>
            <a:r>
              <a:rPr lang="ko-KR" altLang="en-US" dirty="0"/>
              <a:t> 피드백을 제공하기 위한 디바이스</a:t>
            </a:r>
            <a:r>
              <a:rPr lang="en-US" altLang="ko-KR" dirty="0"/>
              <a:t>, </a:t>
            </a:r>
            <a:r>
              <a:rPr lang="ko-KR" altLang="en-US" dirty="0"/>
              <a:t>방법</a:t>
            </a:r>
            <a:r>
              <a:rPr lang="en-US" altLang="ko-KR" dirty="0"/>
              <a:t>, </a:t>
            </a:r>
            <a:r>
              <a:rPr lang="ko-KR" altLang="en-US" dirty="0"/>
              <a:t>및 그래픽 사용자 인터페이스 </a:t>
            </a:r>
            <a:r>
              <a:rPr lang="en-US" altLang="ko-KR" dirty="0"/>
              <a:t>47</a:t>
            </a:r>
            <a:r>
              <a:rPr lang="ko-KR" altLang="en-US" dirty="0"/>
              <a:t>개</a:t>
            </a:r>
          </a:p>
          <a:p>
            <a:endParaRPr lang="ko-KR" altLang="en-US" dirty="0"/>
          </a:p>
          <a:p>
            <a:r>
              <a:rPr lang="ko-KR" altLang="en-US" dirty="0" err="1"/>
              <a:t>퀄컴</a:t>
            </a:r>
            <a:r>
              <a:rPr lang="en-US" altLang="ko-KR" dirty="0"/>
              <a:t>(15.98) : </a:t>
            </a:r>
            <a:r>
              <a:rPr lang="ko-KR" altLang="en-US" dirty="0"/>
              <a:t>특허 </a:t>
            </a:r>
            <a:r>
              <a:rPr lang="en-US" altLang="ko-KR" dirty="0"/>
              <a:t>61</a:t>
            </a:r>
            <a:r>
              <a:rPr lang="ko-KR" altLang="en-US" dirty="0"/>
              <a:t>개 </a:t>
            </a:r>
            <a:r>
              <a:rPr lang="ko-KR" altLang="en-US" dirty="0" err="1"/>
              <a:t>패밀리문헌수</a:t>
            </a:r>
            <a:r>
              <a:rPr lang="ko-KR" altLang="en-US" dirty="0"/>
              <a:t> </a:t>
            </a:r>
            <a:r>
              <a:rPr lang="en-US" altLang="ko-KR" dirty="0"/>
              <a:t>975</a:t>
            </a:r>
            <a:r>
              <a:rPr lang="ko-KR" altLang="en-US" dirty="0"/>
              <a:t>개</a:t>
            </a:r>
          </a:p>
          <a:p>
            <a:r>
              <a:rPr lang="ko-KR" altLang="en-US" dirty="0"/>
              <a:t>동적 모바일 쿠폰의 관리  </a:t>
            </a:r>
            <a:r>
              <a:rPr lang="en-US" altLang="ko-KR" dirty="0"/>
              <a:t>51</a:t>
            </a:r>
            <a:r>
              <a:rPr lang="ko-KR" altLang="en-US" dirty="0"/>
              <a:t>개</a:t>
            </a:r>
          </a:p>
          <a:p>
            <a:r>
              <a:rPr lang="ko-KR" altLang="en-US" dirty="0"/>
              <a:t>높은 데이터 </a:t>
            </a:r>
            <a:r>
              <a:rPr lang="ko-KR" altLang="en-US" dirty="0" err="1"/>
              <a:t>레이트의</a:t>
            </a:r>
            <a:r>
              <a:rPr lang="ko-KR" altLang="en-US" dirty="0"/>
              <a:t> 신호 전송을 위한 통신 프로토콜 및 인터페이스의 형성과 구현 </a:t>
            </a:r>
            <a:r>
              <a:rPr lang="en-US" altLang="ko-KR" dirty="0"/>
              <a:t>45</a:t>
            </a:r>
            <a:r>
              <a:rPr lang="ko-KR" altLang="en-US" dirty="0"/>
              <a:t>개</a:t>
            </a:r>
          </a:p>
          <a:p>
            <a:endParaRPr lang="ko-KR" altLang="en-US" dirty="0"/>
          </a:p>
          <a:p>
            <a:r>
              <a:rPr lang="ko-KR" altLang="en-US" dirty="0"/>
              <a:t>구글 </a:t>
            </a:r>
            <a:r>
              <a:rPr lang="ko-KR" altLang="en-US" dirty="0" err="1"/>
              <a:t>엘엘씨</a:t>
            </a:r>
            <a:r>
              <a:rPr lang="en-US" altLang="ko-KR" dirty="0"/>
              <a:t>(16.37) : </a:t>
            </a:r>
            <a:r>
              <a:rPr lang="ko-KR" altLang="en-US" dirty="0"/>
              <a:t>특허 </a:t>
            </a:r>
            <a:r>
              <a:rPr lang="en-US" altLang="ko-KR" dirty="0"/>
              <a:t>135</a:t>
            </a:r>
            <a:r>
              <a:rPr lang="ko-KR" altLang="en-US" dirty="0"/>
              <a:t>개 </a:t>
            </a:r>
            <a:r>
              <a:rPr lang="ko-KR" altLang="en-US" dirty="0" err="1"/>
              <a:t>패밀리문헌수</a:t>
            </a:r>
            <a:r>
              <a:rPr lang="ko-KR" altLang="en-US" dirty="0"/>
              <a:t> </a:t>
            </a:r>
            <a:r>
              <a:rPr lang="en-US" altLang="ko-KR" dirty="0"/>
              <a:t>2211</a:t>
            </a:r>
            <a:r>
              <a:rPr lang="ko-KR" altLang="en-US" dirty="0"/>
              <a:t>개</a:t>
            </a:r>
          </a:p>
          <a:p>
            <a:r>
              <a:rPr lang="ko-KR" altLang="en-US" dirty="0"/>
              <a:t>컨텐츠 기반 광고 서빙 </a:t>
            </a:r>
            <a:r>
              <a:rPr lang="en-US" altLang="ko-KR" dirty="0"/>
              <a:t>292</a:t>
            </a:r>
            <a:r>
              <a:rPr lang="ko-KR" altLang="en-US" dirty="0"/>
              <a:t>개</a:t>
            </a:r>
          </a:p>
          <a:p>
            <a:r>
              <a:rPr lang="ko-KR" altLang="en-US" dirty="0"/>
              <a:t>실제 객체 및 가상 객체와 상호작용하기 위한 생체기계적 기반의 안구 신호를 위한 시스템 및 방법 </a:t>
            </a:r>
            <a:r>
              <a:rPr lang="en-US" altLang="ko-KR" dirty="0"/>
              <a:t>59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215540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44D7F7-D6CC-40A5-9D44-7DFF4A5754C7}"/>
              </a:ext>
            </a:extLst>
          </p:cNvPr>
          <p:cNvSpPr txBox="1"/>
          <p:nvPr/>
        </p:nvSpPr>
        <p:spPr>
          <a:xfrm>
            <a:off x="1985912" y="1720840"/>
            <a:ext cx="82201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점유율</a:t>
            </a:r>
            <a:r>
              <a:rPr lang="en-US" altLang="ko-KR" dirty="0"/>
              <a:t>(</a:t>
            </a:r>
            <a:r>
              <a:rPr lang="ko-KR" altLang="en-US" dirty="0"/>
              <a:t>출원</a:t>
            </a:r>
            <a:r>
              <a:rPr lang="en-US" altLang="ko-KR" dirty="0"/>
              <a:t>, %), </a:t>
            </a:r>
            <a:r>
              <a:rPr lang="ko-KR" altLang="en-US" dirty="0"/>
              <a:t>전체 </a:t>
            </a:r>
            <a:r>
              <a:rPr lang="ko-KR" altLang="en-US" dirty="0" err="1"/>
              <a:t>특허수</a:t>
            </a:r>
            <a:r>
              <a:rPr lang="ko-KR" altLang="en-US" dirty="0"/>
              <a:t> </a:t>
            </a:r>
            <a:r>
              <a:rPr lang="en-US" altLang="ko-KR" dirty="0"/>
              <a:t>: 11876</a:t>
            </a:r>
            <a:r>
              <a:rPr lang="ko-KR" altLang="en-US" dirty="0"/>
              <a:t>개</a:t>
            </a:r>
          </a:p>
          <a:p>
            <a:r>
              <a:rPr lang="ko-KR" altLang="en-US" dirty="0" err="1"/>
              <a:t>엘지전자</a:t>
            </a:r>
            <a:r>
              <a:rPr lang="ko-KR" altLang="en-US" dirty="0"/>
              <a:t> 주식회사 </a:t>
            </a:r>
            <a:r>
              <a:rPr lang="en-US" altLang="ko-KR" dirty="0"/>
              <a:t>: 377</a:t>
            </a:r>
            <a:r>
              <a:rPr lang="ko-KR" altLang="en-US" dirty="0"/>
              <a:t>개</a:t>
            </a:r>
            <a:r>
              <a:rPr lang="en-US" altLang="ko-KR" dirty="0"/>
              <a:t>(3.17)</a:t>
            </a:r>
          </a:p>
          <a:p>
            <a:r>
              <a:rPr lang="ko-KR" altLang="en-US" dirty="0"/>
              <a:t>차량 운전 보조장치 및 이를 포함하는 차량</a:t>
            </a:r>
          </a:p>
          <a:p>
            <a:endParaRPr lang="ko-KR" altLang="en-US" dirty="0"/>
          </a:p>
          <a:p>
            <a:r>
              <a:rPr lang="ko-KR" altLang="en-US" dirty="0"/>
              <a:t>삼성전자 주식회사 </a:t>
            </a:r>
            <a:r>
              <a:rPr lang="en-US" altLang="ko-KR" dirty="0"/>
              <a:t>: 288</a:t>
            </a:r>
            <a:r>
              <a:rPr lang="ko-KR" altLang="en-US" dirty="0"/>
              <a:t>개</a:t>
            </a:r>
            <a:r>
              <a:rPr lang="en-US" altLang="ko-KR" dirty="0"/>
              <a:t>(2.42)</a:t>
            </a:r>
          </a:p>
          <a:p>
            <a:r>
              <a:rPr lang="ko-KR" altLang="en-US" dirty="0"/>
              <a:t>사전 행동적 사용자 인터페이스</a:t>
            </a:r>
          </a:p>
          <a:p>
            <a:endParaRPr lang="ko-KR" altLang="en-US" dirty="0"/>
          </a:p>
          <a:p>
            <a:r>
              <a:rPr lang="ko-KR" altLang="en-US" dirty="0"/>
              <a:t>연세대학교 </a:t>
            </a:r>
            <a:r>
              <a:rPr lang="en-US" altLang="ko-KR" dirty="0"/>
              <a:t>: 269</a:t>
            </a:r>
            <a:r>
              <a:rPr lang="ko-KR" altLang="en-US" dirty="0"/>
              <a:t>개</a:t>
            </a:r>
            <a:r>
              <a:rPr lang="en-US" altLang="ko-KR" dirty="0"/>
              <a:t>(2.26)</a:t>
            </a:r>
          </a:p>
          <a:p>
            <a:r>
              <a:rPr lang="ko-KR" altLang="en-US" dirty="0"/>
              <a:t>의료 영상에 기반하여 상태를 진단하는 장치 및 방법</a:t>
            </a:r>
          </a:p>
          <a:p>
            <a:endParaRPr lang="ko-KR" altLang="en-US" dirty="0"/>
          </a:p>
          <a:p>
            <a:r>
              <a:rPr lang="ko-KR" altLang="en-US" dirty="0"/>
              <a:t>한국과학기술원 </a:t>
            </a:r>
            <a:r>
              <a:rPr lang="en-US" altLang="ko-KR" dirty="0"/>
              <a:t>: 257</a:t>
            </a:r>
            <a:r>
              <a:rPr lang="ko-KR" altLang="en-US" dirty="0"/>
              <a:t>개</a:t>
            </a:r>
            <a:r>
              <a:rPr lang="en-US" altLang="ko-KR" dirty="0"/>
              <a:t>(2.16)</a:t>
            </a:r>
          </a:p>
          <a:p>
            <a:r>
              <a:rPr lang="en-US" altLang="ko-KR" dirty="0"/>
              <a:t>CNN </a:t>
            </a:r>
            <a:r>
              <a:rPr lang="ko-KR" altLang="en-US" dirty="0"/>
              <a:t>기반 </a:t>
            </a:r>
            <a:r>
              <a:rPr lang="ko-KR" altLang="en-US" dirty="0" err="1"/>
              <a:t>인루프</a:t>
            </a:r>
            <a:r>
              <a:rPr lang="ko-KR" altLang="en-US" dirty="0"/>
              <a:t> 필터를 포함하는 부호화 방법과 장치 및 복호화 방법과 장치</a:t>
            </a:r>
          </a:p>
        </p:txBody>
      </p:sp>
    </p:spTree>
    <p:extLst>
      <p:ext uri="{BB962C8B-B14F-4D97-AF65-F5344CB8AC3E}">
        <p14:creationId xmlns:p14="http://schemas.microsoft.com/office/powerpoint/2010/main" val="3078312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ipris] 초보자도 할 수 있는 키프리스 특허 검색/조회 방법">
            <a:extLst>
              <a:ext uri="{FF2B5EF4-FFF2-40B4-BE49-F238E27FC236}">
                <a16:creationId xmlns:a16="http://schemas.microsoft.com/office/drawing/2014/main" id="{08F26F41-20F1-4DB7-9D01-7AE26C4CC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특허검색&amp;#39; 쉽게 할 수 있는 방법 없을까? : 네이버 블로그">
            <a:extLst>
              <a:ext uri="{FF2B5EF4-FFF2-40B4-BE49-F238E27FC236}">
                <a16:creationId xmlns:a16="http://schemas.microsoft.com/office/drawing/2014/main" id="{E35BF620-4FA9-4774-9536-4C2586BB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41" y="4937837"/>
            <a:ext cx="9136259" cy="19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428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299F8-BC73-472B-910C-C99993CD68D3}"/>
              </a:ext>
            </a:extLst>
          </p:cNvPr>
          <p:cNvSpPr txBox="1"/>
          <p:nvPr/>
        </p:nvSpPr>
        <p:spPr>
          <a:xfrm>
            <a:off x="1803918" y="1720840"/>
            <a:ext cx="8584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새로운 인공신경망의 개발이나 다른 방식을 만들어 내는 것은 급격한 변화를 불러오고 인공지능 시장을 완전히 뒤엎을 수는 있지만</a:t>
            </a:r>
            <a:r>
              <a:rPr lang="en-US" altLang="ko-KR" dirty="0"/>
              <a:t>, </a:t>
            </a:r>
            <a:r>
              <a:rPr lang="ko-KR" altLang="en-US" dirty="0"/>
              <a:t>투자해야 하는 비용과 시간이 불명확하다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현재의 </a:t>
            </a:r>
            <a:r>
              <a:rPr lang="ko-KR" altLang="en-US" dirty="0" err="1"/>
              <a:t>기술성</a:t>
            </a:r>
            <a:r>
              <a:rPr lang="en-US" altLang="ko-KR" dirty="0"/>
              <a:t>, </a:t>
            </a:r>
            <a:r>
              <a:rPr lang="ko-KR" altLang="en-US" dirty="0" err="1"/>
              <a:t>그중에서도</a:t>
            </a:r>
            <a:r>
              <a:rPr lang="ko-KR" altLang="en-US" dirty="0"/>
              <a:t> 활용성에 초점을 맞추어서 다양한 분야에 인공신경망을 사용해보려고 하는 것이 효율적이다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아직은 컴퓨터를 학습시키기 위해서 많은 데이터가 필요하지만</a:t>
            </a:r>
            <a:r>
              <a:rPr lang="en-US" altLang="ko-KR" dirty="0"/>
              <a:t>, </a:t>
            </a:r>
            <a:r>
              <a:rPr lang="ko-KR" altLang="en-US" dirty="0"/>
              <a:t>사업화가 불가능할 정도라고 판단할 정도는 아니다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기술성이라는 장점을 바탕으로 다른 기술들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dirty="0" err="1"/>
              <a:t>권리성</a:t>
            </a:r>
            <a:r>
              <a:rPr lang="en-US" altLang="ko-KR" dirty="0"/>
              <a:t>, </a:t>
            </a:r>
            <a:r>
              <a:rPr lang="ko-KR" altLang="en-US" dirty="0"/>
              <a:t>시장성</a:t>
            </a:r>
            <a:r>
              <a:rPr lang="en-US" altLang="ko-KR" dirty="0"/>
              <a:t>, </a:t>
            </a:r>
            <a:r>
              <a:rPr lang="ko-KR" altLang="en-US" dirty="0"/>
              <a:t>사업성</a:t>
            </a:r>
            <a:r>
              <a:rPr lang="en-US" altLang="ko-KR" dirty="0"/>
              <a:t>, </a:t>
            </a:r>
            <a:r>
              <a:rPr lang="ko-KR" altLang="en-US" dirty="0"/>
              <a:t>수익성이 높은 사업들과 관계를 맺어 융합적으로 사용하는 것이 좋은 방향이다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최근의 특허 동향도 깊이보다는 부피를 늘리는 방향이므로 새로운 방향을 개척해 나갈 수 있다면 쉽게 특허를 획득하고 관리할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058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CCA55-CB90-46DB-AB8C-09D15870A3E0}"/>
              </a:ext>
            </a:extLst>
          </p:cNvPr>
          <p:cNvSpPr txBox="1"/>
          <p:nvPr/>
        </p:nvSpPr>
        <p:spPr>
          <a:xfrm>
            <a:off x="1468581" y="2274838"/>
            <a:ext cx="9254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노이즈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수집한 자료에 섹션 </a:t>
            </a:r>
            <a:r>
              <a:rPr lang="en-US" altLang="ko-KR" dirty="0"/>
              <a:t>C</a:t>
            </a:r>
            <a:r>
              <a:rPr lang="ko-KR" altLang="en-US" dirty="0"/>
              <a:t>인 특허가 </a:t>
            </a:r>
            <a:r>
              <a:rPr lang="en-US" altLang="ko-KR" dirty="0"/>
              <a:t>959</a:t>
            </a:r>
            <a:r>
              <a:rPr lang="ko-KR" altLang="en-US" dirty="0"/>
              <a:t>개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섹션 </a:t>
            </a:r>
            <a:r>
              <a:rPr lang="en-US" altLang="ko-KR" dirty="0"/>
              <a:t>C</a:t>
            </a:r>
            <a:r>
              <a:rPr lang="ko-KR" altLang="en-US" dirty="0"/>
              <a:t>는 화학</a:t>
            </a:r>
            <a:r>
              <a:rPr lang="en-US" altLang="ko-KR" dirty="0"/>
              <a:t>, </a:t>
            </a:r>
            <a:r>
              <a:rPr lang="ko-KR" altLang="en-US" dirty="0"/>
              <a:t>야금으로 섹션 </a:t>
            </a:r>
            <a:r>
              <a:rPr lang="en-US" altLang="ko-KR" dirty="0"/>
              <a:t>G</a:t>
            </a:r>
            <a:r>
              <a:rPr lang="ko-KR" altLang="en-US" dirty="0"/>
              <a:t>와 함께 있지 않다면 전혀 관련이 없다고 판단할 수 있다</a:t>
            </a:r>
            <a:r>
              <a:rPr lang="en-US" altLang="ko-KR" dirty="0"/>
              <a:t>. </a:t>
            </a:r>
            <a:r>
              <a:rPr lang="ko-KR" altLang="en-US" dirty="0"/>
              <a:t>클래스 </a:t>
            </a:r>
            <a:r>
              <a:rPr lang="en-US" altLang="ko-KR" dirty="0" err="1"/>
              <a:t>A63</a:t>
            </a:r>
            <a:r>
              <a:rPr lang="ko-KR" altLang="en-US" dirty="0"/>
              <a:t>은 </a:t>
            </a:r>
            <a:r>
              <a:rPr lang="en-US" altLang="ko-KR" dirty="0"/>
              <a:t>187</a:t>
            </a:r>
            <a:r>
              <a:rPr lang="ko-KR" altLang="en-US" dirty="0"/>
              <a:t>개의 특허가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게임에 관련된 특허로 이미지 영상 처리에서 인공신경망을 활용한다고 보기에 부적절하다</a:t>
            </a:r>
            <a:r>
              <a:rPr lang="en-US" altLang="ko-KR" dirty="0"/>
              <a:t>. </a:t>
            </a:r>
            <a:r>
              <a:rPr lang="ko-KR" altLang="en-US" dirty="0"/>
              <a:t>신경 세포</a:t>
            </a:r>
            <a:r>
              <a:rPr lang="en-US" altLang="ko-KR" dirty="0"/>
              <a:t>, </a:t>
            </a:r>
            <a:r>
              <a:rPr lang="ko-KR" altLang="en-US" dirty="0"/>
              <a:t>신경줄기세포에 관련된 특허들과 같이 의도와 굉장히 멀어진 특허 데이터를 전부 제거하지 못했다는 점에서 한계를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874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C8E802-9DB7-492A-BCEB-688764026885}"/>
              </a:ext>
            </a:extLst>
          </p:cNvPr>
          <p:cNvSpPr txBox="1"/>
          <p:nvPr/>
        </p:nvSpPr>
        <p:spPr>
          <a:xfrm>
            <a:off x="1048328" y="1997839"/>
            <a:ext cx="10095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우리나라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주요 선행 연구에 따르면 한국의 인공지능 경쟁력은 매우 부족하다고 한다</a:t>
            </a:r>
            <a:r>
              <a:rPr lang="en-US" altLang="ko-KR" dirty="0"/>
              <a:t>. </a:t>
            </a:r>
            <a:r>
              <a:rPr lang="ko-KR" altLang="en-US" dirty="0"/>
              <a:t>한국의 인공지능 응용 분야의 특허 수가 미국</a:t>
            </a:r>
            <a:r>
              <a:rPr lang="en-US" altLang="ko-KR" dirty="0"/>
              <a:t>, </a:t>
            </a:r>
            <a:r>
              <a:rPr lang="ko-KR" altLang="en-US" dirty="0"/>
              <a:t>일본에 비하여 적어</a:t>
            </a:r>
            <a:r>
              <a:rPr lang="en-US" altLang="ko-KR" dirty="0"/>
              <a:t>, </a:t>
            </a:r>
            <a:r>
              <a:rPr lang="ko-KR" altLang="en-US" dirty="0"/>
              <a:t>향후 인공지능 기술의 산업화가 본격화 될 경우</a:t>
            </a:r>
            <a:r>
              <a:rPr lang="en-US" altLang="ko-KR" dirty="0"/>
              <a:t>, </a:t>
            </a:r>
            <a:r>
              <a:rPr lang="ko-KR" altLang="en-US" dirty="0"/>
              <a:t>특허 절벽을 경험할 가능성이 크다고 지적하였다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외에도 “한국의 인공지능 관련 경쟁력이 상위 </a:t>
            </a:r>
            <a:r>
              <a:rPr lang="en-US" altLang="ko-KR" dirty="0"/>
              <a:t>10</a:t>
            </a:r>
            <a:r>
              <a:rPr lang="ko-KR" altLang="en-US" dirty="0"/>
              <a:t>개국에 포함되지 못한다</a:t>
            </a:r>
            <a:r>
              <a:rPr lang="en-US" altLang="ko-KR" dirty="0"/>
              <a:t>. ”, “</a:t>
            </a:r>
            <a:r>
              <a:rPr lang="ko-KR" altLang="en-US" dirty="0"/>
              <a:t>한국의 </a:t>
            </a:r>
            <a:r>
              <a:rPr lang="en-US" altLang="ko-KR" dirty="0"/>
              <a:t>AI </a:t>
            </a:r>
            <a:r>
              <a:rPr lang="ko-KR" altLang="en-US" dirty="0"/>
              <a:t>기술 수준은 최상위 국가 대비 </a:t>
            </a:r>
            <a:r>
              <a:rPr lang="en-US" altLang="ko-KR" dirty="0"/>
              <a:t>80% </a:t>
            </a:r>
            <a:r>
              <a:rPr lang="ko-KR" altLang="en-US" dirty="0"/>
              <a:t>수준</a:t>
            </a:r>
            <a:r>
              <a:rPr lang="en-US" altLang="ko-KR" dirty="0"/>
              <a:t>” </a:t>
            </a:r>
            <a:r>
              <a:rPr lang="ko-KR" altLang="en-US" dirty="0"/>
              <a:t>등과 같이 국가적 차원에서의 평가가 좋지 못하다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기술력을 중요시하는 </a:t>
            </a:r>
            <a:r>
              <a:rPr lang="en-US" altLang="ko-KR" dirty="0"/>
              <a:t>IT </a:t>
            </a:r>
            <a:r>
              <a:rPr lang="ko-KR" altLang="en-US" dirty="0"/>
              <a:t>강국인 우리나라에서 다양한 분야에서 사용되는 인공지능에 대한 특허를 획득하여 경쟁력을 가지기 위해서는 핵심적인 기술이며 응용력이 높은 인공신경망을 활용하여야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168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F7331-CA56-409A-B0D8-A19E0241D107}"/>
              </a:ext>
            </a:extLst>
          </p:cNvPr>
          <p:cNvSpPr txBox="1"/>
          <p:nvPr/>
        </p:nvSpPr>
        <p:spPr>
          <a:xfrm>
            <a:off x="632690" y="2497976"/>
            <a:ext cx="109266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/>
              <a:t>아이디어 공모전</a:t>
            </a:r>
            <a:endParaRPr lang="en-US" altLang="ko-KR" sz="11500" dirty="0"/>
          </a:p>
        </p:txBody>
      </p:sp>
    </p:spTree>
    <p:extLst>
      <p:ext uri="{BB962C8B-B14F-4D97-AF65-F5344CB8AC3E}">
        <p14:creationId xmlns:p14="http://schemas.microsoft.com/office/powerpoint/2010/main" val="2866909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22C742-92C5-4741-8E52-D4BE75988550}"/>
              </a:ext>
            </a:extLst>
          </p:cNvPr>
          <p:cNvSpPr txBox="1"/>
          <p:nvPr/>
        </p:nvSpPr>
        <p:spPr>
          <a:xfrm>
            <a:off x="209006" y="1454335"/>
            <a:ext cx="11765280" cy="10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개발 동기 및 필요성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+mj-lt"/>
              <a:ea typeface="한양신명조"/>
            </a:endParaRPr>
          </a:p>
          <a:p>
            <a:pPr lvl="1" fontAlgn="base">
              <a:lnSpc>
                <a:spcPct val="140000"/>
              </a:lnSpc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현재 많은 스마트폰의 디스플레이가 액정인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LCD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를 사용한다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하지만 떨어트리기 쉬운 스마트폰의 특성상 충격을 많이 받는다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깨지기 쉬운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LCD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화면을 보완하는 방법이 필요하다고 생각했다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11EB5-1E0F-4AA6-AD3E-40475E37FE72}"/>
              </a:ext>
            </a:extLst>
          </p:cNvPr>
          <p:cNvSpPr txBox="1"/>
          <p:nvPr/>
        </p:nvSpPr>
        <p:spPr>
          <a:xfrm>
            <a:off x="209006" y="230781"/>
            <a:ext cx="11765280" cy="35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+mj-lt"/>
              </a:rPr>
              <a:t>철근 콘크리트 구조를  모방한 디스플레이 보완 방법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5A80F-153A-4ED2-A325-6260F151E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2801897"/>
            <a:ext cx="5841702" cy="3894467"/>
          </a:xfrm>
          <a:prstGeom prst="rect">
            <a:avLst/>
          </a:prstGeom>
        </p:spPr>
      </p:pic>
      <p:pic>
        <p:nvPicPr>
          <p:cNvPr id="7" name="그림 6" descr="대지이(가) 표시된 사진&#10;&#10;자동 생성된 설명">
            <a:extLst>
              <a:ext uri="{FF2B5EF4-FFF2-40B4-BE49-F238E27FC236}">
                <a16:creationId xmlns:a16="http://schemas.microsoft.com/office/drawing/2014/main" id="{06F9543B-94E9-41D3-89E7-13FEBDD3E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93" y="2956333"/>
            <a:ext cx="4894515" cy="36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0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4BA05C5-C9CD-4ABE-BF59-CCFC946B354C}"/>
              </a:ext>
            </a:extLst>
          </p:cNvPr>
          <p:cNvSpPr/>
          <p:nvPr/>
        </p:nvSpPr>
        <p:spPr>
          <a:xfrm>
            <a:off x="426720" y="992777"/>
            <a:ext cx="4293326" cy="5643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0327D89-481F-434D-BF13-CF5852585383}"/>
              </a:ext>
            </a:extLst>
          </p:cNvPr>
          <p:cNvGraphicFramePr>
            <a:graphicFrameLocks noGrp="1"/>
          </p:cNvGraphicFramePr>
          <p:nvPr/>
        </p:nvGraphicFramePr>
        <p:xfrm>
          <a:off x="487680" y="1525061"/>
          <a:ext cx="4162696" cy="4396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674">
                  <a:extLst>
                    <a:ext uri="{9D8B030D-6E8A-4147-A177-3AD203B41FA5}">
                      <a16:colId xmlns:a16="http://schemas.microsoft.com/office/drawing/2014/main" val="1643562147"/>
                    </a:ext>
                  </a:extLst>
                </a:gridCol>
                <a:gridCol w="1040674">
                  <a:extLst>
                    <a:ext uri="{9D8B030D-6E8A-4147-A177-3AD203B41FA5}">
                      <a16:colId xmlns:a16="http://schemas.microsoft.com/office/drawing/2014/main" val="785928080"/>
                    </a:ext>
                  </a:extLst>
                </a:gridCol>
                <a:gridCol w="1040674">
                  <a:extLst>
                    <a:ext uri="{9D8B030D-6E8A-4147-A177-3AD203B41FA5}">
                      <a16:colId xmlns:a16="http://schemas.microsoft.com/office/drawing/2014/main" val="2139553391"/>
                    </a:ext>
                  </a:extLst>
                </a:gridCol>
                <a:gridCol w="1040674">
                  <a:extLst>
                    <a:ext uri="{9D8B030D-6E8A-4147-A177-3AD203B41FA5}">
                      <a16:colId xmlns:a16="http://schemas.microsoft.com/office/drawing/2014/main" val="1866329994"/>
                    </a:ext>
                  </a:extLst>
                </a:gridCol>
              </a:tblGrid>
              <a:tr h="5495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572466"/>
                  </a:ext>
                </a:extLst>
              </a:tr>
              <a:tr h="5495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409199"/>
                  </a:ext>
                </a:extLst>
              </a:tr>
              <a:tr h="54959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18865"/>
                  </a:ext>
                </a:extLst>
              </a:tr>
              <a:tr h="54959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63136"/>
                  </a:ext>
                </a:extLst>
              </a:tr>
              <a:tr h="54959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25442"/>
                  </a:ext>
                </a:extLst>
              </a:tr>
              <a:tr h="54959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165770"/>
                  </a:ext>
                </a:extLst>
              </a:tr>
              <a:tr h="54959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941438"/>
                  </a:ext>
                </a:extLst>
              </a:tr>
              <a:tr h="54959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902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6FC26A-2EA9-4D74-9A46-F9950F2B4404}"/>
              </a:ext>
            </a:extLst>
          </p:cNvPr>
          <p:cNvSpPr txBox="1"/>
          <p:nvPr/>
        </p:nvSpPr>
        <p:spPr>
          <a:xfrm>
            <a:off x="4937760" y="400595"/>
            <a:ext cx="7036526" cy="6155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건축자재의 일종으로 콘크리트의 단점인 인장강도를 보완하기 위하여 철근을 넣는 방법인 철근 콘크리트 구조를 스마트폰의 액정에 적용해 스마트폰의 액정의 단점을 보완하려는 방법이다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  <a:r>
              <a:rPr lang="ko-KR" altLang="en-US" sz="1600" kern="100" dirty="0">
                <a:solidFill>
                  <a:srgbClr val="000000"/>
                </a:solidFill>
                <a:latin typeface="+mj-lt"/>
                <a:ea typeface="한양신명조"/>
              </a:rPr>
              <a:t>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철근과 콘크리트의 열팽창계수가 비슷하여 같이 사용할 수 있다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</a:p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현재 많은 스마트폰의 디스플레이가 액정인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LCD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를 사용한다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하지만 떨어트리기 쉬운 스마트폰의 특성상 충격을 많이 받는다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충격에 강하게 만들기 위해서 액정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액상결정을 주입하기 전에 열팽창계수가 비슷하면서도 강도가 높은 소재를 배치하는 방법이다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</a:p>
          <a:p>
            <a:pPr marL="0" marR="0" indent="0" algn="l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+mj-lt"/>
              </a:rPr>
              <a:t>활용 및 기대효과</a:t>
            </a:r>
            <a:endParaRPr lang="en-US" altLang="ko-KR" sz="1600" kern="0" dirty="0">
              <a:solidFill>
                <a:srgbClr val="000000"/>
              </a:solidFill>
              <a:latin typeface="+mj-lt"/>
            </a:endParaRPr>
          </a:p>
          <a:p>
            <a:pPr marL="0" marR="0" indent="0" algn="l" fontAlgn="base" latinLnBrk="1">
              <a:spcBef>
                <a:spcPts val="0"/>
              </a:spcBef>
              <a:spcAft>
                <a:spcPts val="0"/>
              </a:spcAft>
            </a:pP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해결해야 할 문제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1. LCD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와 열팽창계수가 비슷한 재료를 찾아야 한다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2. LCD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보다 강도가 우수하면서 가벼운 재료를 찾아야 한다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3.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빛의 진행에 방해가 없어 화면이 정상적으로 보여야 한다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</a:p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발전 방향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1.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철근과는 다른 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H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빔과 같은 다른 형태를 가지면 성능이 우수할 것으로 예상한다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2. 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많은 스마트폰 디스플레이가 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LCD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에서 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OLED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로 대체되고 있는데 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OLED</a:t>
            </a:r>
            <a:r>
              <a:rPr lang="ko-KR" altLang="en-US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에도 적용이 가능한 방법을 찾아야 한다</a:t>
            </a:r>
            <a:r>
              <a:rPr lang="en-US" altLang="ko-KR" sz="1200" kern="100" spc="0" dirty="0">
                <a:solidFill>
                  <a:srgbClr val="000000"/>
                </a:solidFill>
                <a:effectLst/>
                <a:latin typeface="+mj-lt"/>
                <a:ea typeface="한양신명조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1ABCD-16BC-4EEE-9A9E-D200F4BEC213}"/>
              </a:ext>
            </a:extLst>
          </p:cNvPr>
          <p:cNvSpPr txBox="1"/>
          <p:nvPr/>
        </p:nvSpPr>
        <p:spPr>
          <a:xfrm>
            <a:off x="426720" y="209005"/>
            <a:ext cx="4293326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00" dirty="0">
                <a:solidFill>
                  <a:srgbClr val="000000"/>
                </a:solidFill>
                <a:latin typeface="+mj-lt"/>
              </a:rPr>
              <a:t>작품 구성 및 특징</a:t>
            </a:r>
            <a:r>
              <a:rPr lang="en-US" altLang="ko-KR" sz="1800" kern="1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800" kern="100" dirty="0">
                <a:solidFill>
                  <a:srgbClr val="000000"/>
                </a:solidFill>
                <a:latin typeface="+mj-lt"/>
              </a:rPr>
              <a:t>작동원리</a:t>
            </a:r>
            <a:endParaRPr lang="en-US" altLang="ko-KR" sz="1800" kern="1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992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45E6A-8CA3-41CC-AD29-02B0746995BF}"/>
              </a:ext>
            </a:extLst>
          </p:cNvPr>
          <p:cNvSpPr txBox="1"/>
          <p:nvPr/>
        </p:nvSpPr>
        <p:spPr>
          <a:xfrm>
            <a:off x="2923309" y="2497976"/>
            <a:ext cx="634538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 err="1"/>
              <a:t>DCGAN</a:t>
            </a:r>
            <a:endParaRPr lang="en-US" altLang="ko-KR" sz="11500" dirty="0"/>
          </a:p>
        </p:txBody>
      </p:sp>
    </p:spTree>
    <p:extLst>
      <p:ext uri="{BB962C8B-B14F-4D97-AF65-F5344CB8AC3E}">
        <p14:creationId xmlns:p14="http://schemas.microsoft.com/office/powerpoint/2010/main" val="115145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4EDCB3-5095-4A4D-BD56-D08018D9A526}"/>
              </a:ext>
            </a:extLst>
          </p:cNvPr>
          <p:cNvSpPr txBox="1"/>
          <p:nvPr/>
        </p:nvSpPr>
        <p:spPr>
          <a:xfrm>
            <a:off x="1360054" y="2497976"/>
            <a:ext cx="947189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/>
              <a:t>특허전략 부문</a:t>
            </a:r>
            <a:endParaRPr lang="en-US" altLang="ko-KR" sz="11500" dirty="0"/>
          </a:p>
        </p:txBody>
      </p:sp>
    </p:spTree>
    <p:extLst>
      <p:ext uri="{BB962C8B-B14F-4D97-AF65-F5344CB8AC3E}">
        <p14:creationId xmlns:p14="http://schemas.microsoft.com/office/powerpoint/2010/main" val="834467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43DD4-BF0A-45C6-B7E4-FFE800E33279}"/>
              </a:ext>
            </a:extLst>
          </p:cNvPr>
          <p:cNvSpPr txBox="1"/>
          <p:nvPr/>
        </p:nvSpPr>
        <p:spPr>
          <a:xfrm>
            <a:off x="1228436" y="701903"/>
            <a:ext cx="430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GAN</a:t>
            </a:r>
            <a:r>
              <a:rPr lang="ko-KR" altLang="en-US" dirty="0"/>
              <a:t>의 한계 극복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B78FAE-4350-4047-A6B2-E09430C49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8" y="1548881"/>
            <a:ext cx="4096430" cy="4096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8D0E30-187C-4AC1-942E-0309FBB7991B}"/>
              </a:ext>
            </a:extLst>
          </p:cNvPr>
          <p:cNvSpPr txBox="1"/>
          <p:nvPr/>
        </p:nvSpPr>
        <p:spPr>
          <a:xfrm>
            <a:off x="4765964" y="1334938"/>
            <a:ext cx="70730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GAN</a:t>
            </a:r>
            <a:r>
              <a:rPr lang="ko-KR" altLang="en-US" dirty="0"/>
              <a:t>은 결과가 불안정하다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GAN</a:t>
            </a:r>
            <a:r>
              <a:rPr lang="ko-KR" altLang="en-US" dirty="0"/>
              <a:t>만 가지고는 좋은 성능이 잘 </a:t>
            </a:r>
            <a:r>
              <a:rPr lang="ko-KR" altLang="en-US" dirty="0" err="1"/>
              <a:t>안나왔다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Black-box method</a:t>
            </a:r>
          </a:p>
          <a:p>
            <a:r>
              <a:rPr lang="en-US" altLang="ko-KR" dirty="0"/>
              <a:t>Neural Network </a:t>
            </a:r>
            <a:r>
              <a:rPr lang="ko-KR" altLang="en-US" dirty="0"/>
              <a:t>자체의 한계라고 볼 수 있는데</a:t>
            </a:r>
            <a:r>
              <a:rPr lang="en-US" altLang="ko-KR" dirty="0"/>
              <a:t>, </a:t>
            </a:r>
            <a:r>
              <a:rPr lang="ko-KR" altLang="en-US" dirty="0"/>
              <a:t>결정 변수나 주요 변수를 알 수 있는 다수의 </a:t>
            </a:r>
            <a:r>
              <a:rPr lang="ko-KR" altLang="en-US" dirty="0" err="1"/>
              <a:t>머신러닝</a:t>
            </a:r>
            <a:r>
              <a:rPr lang="ko-KR" altLang="en-US" dirty="0"/>
              <a:t> 기법들과 달리 </a:t>
            </a:r>
            <a:r>
              <a:rPr lang="en-US" altLang="ko-KR" dirty="0"/>
              <a:t>Neural Network</a:t>
            </a:r>
            <a:r>
              <a:rPr lang="ko-KR" altLang="en-US" dirty="0"/>
              <a:t>은 처음부터 끝까지 어떤 형태로 그러한 결과가 나오게 되었는지 그 과정을 알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Generative Model </a:t>
            </a:r>
            <a:r>
              <a:rPr lang="ko-KR" altLang="en-US" dirty="0"/>
              <a:t>평가</a:t>
            </a:r>
          </a:p>
          <a:p>
            <a:r>
              <a:rPr lang="en-US" altLang="ko-KR" dirty="0"/>
              <a:t>GAN</a:t>
            </a:r>
            <a:r>
              <a:rPr lang="ko-KR" altLang="en-US" dirty="0"/>
              <a:t>은 결과물 자체가 새롭게 만들어진 </a:t>
            </a:r>
            <a:r>
              <a:rPr lang="en-US" altLang="ko-KR" dirty="0"/>
              <a:t>Sample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이를 기존 </a:t>
            </a:r>
            <a:r>
              <a:rPr lang="en-US" altLang="ko-KR" dirty="0"/>
              <a:t>sample</a:t>
            </a:r>
            <a:r>
              <a:rPr lang="ko-KR" altLang="en-US" dirty="0"/>
              <a:t>과 비교하여 얼마나 비슷한 지 확인할 수 있는 정량적 척도가 없고</a:t>
            </a:r>
            <a:r>
              <a:rPr lang="en-US" altLang="ko-KR" dirty="0"/>
              <a:t>, </a:t>
            </a:r>
            <a:r>
              <a:rPr lang="ko-KR" altLang="en-US" dirty="0"/>
              <a:t>사람이 판단하더라도 이는 주관적 기준이기 때문에 얼마나 정확한지</a:t>
            </a:r>
            <a:r>
              <a:rPr lang="en-US" altLang="ko-KR" dirty="0"/>
              <a:t>, </a:t>
            </a:r>
            <a:r>
              <a:rPr lang="ko-KR" altLang="en-US" dirty="0"/>
              <a:t>혹은 뛰어난 지 판단하기 힘들다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18807-5C1D-45AC-81F6-B7C8905CC9A7}"/>
              </a:ext>
            </a:extLst>
          </p:cNvPr>
          <p:cNvSpPr txBox="1"/>
          <p:nvPr/>
        </p:nvSpPr>
        <p:spPr>
          <a:xfrm>
            <a:off x="1117600" y="5957455"/>
            <a:ext cx="312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 </a:t>
            </a:r>
            <a:r>
              <a:rPr lang="en-US" altLang="ko-KR" dirty="0"/>
              <a:t>0000</a:t>
            </a:r>
            <a:r>
              <a:rPr lang="ko-KR" altLang="en-US" dirty="0"/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2716408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990F0-BC51-4A4C-920E-B6D0629FCDE7}"/>
              </a:ext>
            </a:extLst>
          </p:cNvPr>
          <p:cNvSpPr txBox="1"/>
          <p:nvPr/>
        </p:nvSpPr>
        <p:spPr>
          <a:xfrm>
            <a:off x="5238620" y="585284"/>
            <a:ext cx="1714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CNN</a:t>
            </a:r>
            <a:endParaRPr lang="ko-KR" altLang="en-US" sz="54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1AB3007-E7ED-4D9F-B520-4EB6EE45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8" y="2284863"/>
            <a:ext cx="5400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46EE1C-396D-48FA-9DC9-517280DF160D}"/>
              </a:ext>
            </a:extLst>
          </p:cNvPr>
          <p:cNvSpPr txBox="1"/>
          <p:nvPr/>
        </p:nvSpPr>
        <p:spPr>
          <a:xfrm>
            <a:off x="6440437" y="2135201"/>
            <a:ext cx="5400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b="0" i="0" dirty="0">
                <a:effectLst/>
                <a:latin typeface="Noto Sans" panose="020B0502040204020203" pitchFamily="34" charset="0"/>
              </a:rPr>
              <a:t>하버드 의대의 닥터 </a:t>
            </a:r>
            <a:r>
              <a:rPr lang="ko-KR" altLang="en-US" b="0" i="0" dirty="0" err="1">
                <a:effectLst/>
                <a:latin typeface="Noto Sans" panose="020B0502040204020203" pitchFamily="34" charset="0"/>
              </a:rPr>
              <a:t>후벨</a:t>
            </a:r>
            <a:r>
              <a:rPr lang="en-US" altLang="ko-KR" b="0" i="0" dirty="0">
                <a:effectLst/>
                <a:latin typeface="Noto Sans" panose="020B0502040204020203" pitchFamily="34" charset="0"/>
              </a:rPr>
              <a:t>(Hubel)</a:t>
            </a:r>
            <a:r>
              <a:rPr lang="ko-KR" altLang="en-US" b="0" i="0" dirty="0">
                <a:effectLst/>
                <a:latin typeface="Noto Sans" panose="020B0502040204020203" pitchFamily="34" charset="0"/>
              </a:rPr>
              <a:t>의 </a:t>
            </a:r>
            <a:r>
              <a:rPr lang="en-US" altLang="ko-KR" b="0" i="0" dirty="0">
                <a:effectLst/>
                <a:latin typeface="Noto Sans" panose="020B0502040204020203" pitchFamily="34" charset="0"/>
              </a:rPr>
              <a:t>1959</a:t>
            </a:r>
            <a:r>
              <a:rPr lang="ko-KR" altLang="en-US" b="0" i="0" dirty="0">
                <a:effectLst/>
                <a:latin typeface="Noto Sans" panose="020B0502040204020203" pitchFamily="34" charset="0"/>
              </a:rPr>
              <a:t>년도 고양이 시각피질</a:t>
            </a:r>
            <a:r>
              <a:rPr lang="en-US" altLang="ko-KR" b="0" i="0" dirty="0">
                <a:effectLst/>
                <a:latin typeface="Noto Sans" panose="020B0502040204020203" pitchFamily="34" charset="0"/>
              </a:rPr>
              <a:t>(visual cortex) </a:t>
            </a:r>
            <a:r>
              <a:rPr lang="ko-KR" altLang="en-US" b="0" i="0" dirty="0">
                <a:effectLst/>
                <a:latin typeface="Noto Sans" panose="020B0502040204020203" pitchFamily="34" charset="0"/>
              </a:rPr>
              <a:t>반응에 대한 실험 연구 장면</a:t>
            </a:r>
            <a:endParaRPr lang="en-US" altLang="ko-KR" b="0" i="0" dirty="0">
              <a:effectLst/>
              <a:latin typeface="Noto Sans" panose="020B0502040204020203" pitchFamily="34" charset="0"/>
            </a:endParaRPr>
          </a:p>
          <a:p>
            <a:pPr algn="l" latinLnBrk="1"/>
            <a:endParaRPr lang="en-US" altLang="ko-KR" b="0" i="0" dirty="0">
              <a:effectLst/>
              <a:latin typeface="Noto Sans" panose="020B0502040204020203" pitchFamily="34" charset="0"/>
            </a:endParaRPr>
          </a:p>
          <a:p>
            <a:pPr algn="l" latinLnBrk="1"/>
            <a:r>
              <a:rPr lang="ko-KR" altLang="en-US" b="0" i="0" dirty="0">
                <a:effectLst/>
                <a:latin typeface="Noto Sans" panose="020B0502040204020203" pitchFamily="34" charset="0"/>
              </a:rPr>
              <a:t>고양이 뇌의 시각피질에 전극을 꽂은 상태에서 검은색 바탕의 흑백 </a:t>
            </a:r>
            <a:r>
              <a:rPr lang="en-US" altLang="ko-KR" b="0" i="0" dirty="0">
                <a:effectLst/>
                <a:latin typeface="Noto Sans" panose="020B0502040204020203" pitchFamily="34" charset="0"/>
              </a:rPr>
              <a:t>TV </a:t>
            </a:r>
            <a:r>
              <a:rPr lang="ko-KR" altLang="en-US" b="0" i="0" dirty="0">
                <a:effectLst/>
                <a:latin typeface="Noto Sans" panose="020B0502040204020203" pitchFamily="34" charset="0"/>
              </a:rPr>
              <a:t>화면에 기울어진 흰색 막대를 생성하여 움직이면서 고양이 시각피질에 자극</a:t>
            </a:r>
            <a:r>
              <a:rPr lang="en-US" altLang="ko-KR" b="0" i="0" dirty="0">
                <a:effectLst/>
                <a:latin typeface="Noto Sans" panose="020B0502040204020203" pitchFamily="34" charset="0"/>
              </a:rPr>
              <a:t>(stimuli)</a:t>
            </a:r>
            <a:r>
              <a:rPr lang="ko-KR" altLang="en-US" b="0" i="0" dirty="0">
                <a:effectLst/>
                <a:latin typeface="Noto Sans" panose="020B0502040204020203" pitchFamily="34" charset="0"/>
              </a:rPr>
              <a:t>을 주어 전극에서 나오는 신호를 증폭해서 오디오로 듣는 실험이다</a:t>
            </a:r>
            <a:r>
              <a:rPr lang="en-US" altLang="ko-KR" b="0" i="0" dirty="0">
                <a:effectLst/>
                <a:latin typeface="Noto Sans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07400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B669FD-9F41-4CD5-9CC7-F9A63E121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0" y="1995682"/>
            <a:ext cx="11188720" cy="28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62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33319-F3D6-4785-9C8A-B2A2A3E61090}"/>
              </a:ext>
            </a:extLst>
          </p:cNvPr>
          <p:cNvSpPr txBox="1"/>
          <p:nvPr/>
        </p:nvSpPr>
        <p:spPr>
          <a:xfrm>
            <a:off x="2570018" y="3075057"/>
            <a:ext cx="7051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똑같은 </a:t>
            </a:r>
            <a:r>
              <a:rPr lang="en-US" altLang="ko-KR" sz="4000" dirty="0" err="1"/>
              <a:t>MNIST</a:t>
            </a:r>
            <a:r>
              <a:rPr lang="en-US" altLang="ko-KR" sz="4000" dirty="0"/>
              <a:t> </a:t>
            </a:r>
            <a:r>
              <a:rPr lang="ko-KR" altLang="en-US" sz="4000" dirty="0"/>
              <a:t>데이터 셋 사용</a:t>
            </a:r>
          </a:p>
        </p:txBody>
      </p:sp>
    </p:spTree>
    <p:extLst>
      <p:ext uri="{BB962C8B-B14F-4D97-AF65-F5344CB8AC3E}">
        <p14:creationId xmlns:p14="http://schemas.microsoft.com/office/powerpoint/2010/main" val="586018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889742E0-B821-47F0-B489-96815B0F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1" y="0"/>
            <a:ext cx="1188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06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14327BC-CBF3-40A2-86EE-89BA23F92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84" y="1861919"/>
            <a:ext cx="7392432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790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0472B15-4CBF-437F-9946-C25D715D3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73" y="1214128"/>
            <a:ext cx="826885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940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764307-8E93-4BEF-B86C-03F97F321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86" y="1371313"/>
            <a:ext cx="395342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220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0810164-15F7-4382-9AE0-1BF40825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66" y="956917"/>
            <a:ext cx="979306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3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8683035-89E3-422E-AA88-6A3D0C30D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8" y="637059"/>
            <a:ext cx="5115639" cy="65731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3D2F34-C8BA-4D8C-ACA3-1FFE152DA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5" y="1644049"/>
            <a:ext cx="5229955" cy="118126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CB67720-17AC-4660-B030-101A277A7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4" y="3238671"/>
            <a:ext cx="7201905" cy="182905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1112963-88D3-4567-90B9-A227ED82C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5" y="5213951"/>
            <a:ext cx="5906324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0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21B037-5DA4-4EDF-B722-6D2B35048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872" y="0"/>
            <a:ext cx="5318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7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28807E3-CFDD-4A17-A0C4-A6A4E24B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0" y="698526"/>
            <a:ext cx="4686954" cy="148610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917379-EABE-4EF2-8052-0AB1DEAE8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0" y="2437351"/>
            <a:ext cx="796401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71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3D751E-93EF-4F69-9AA3-8D6F173D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1118865"/>
            <a:ext cx="584916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68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ABA0669-6D07-4CE5-8063-D683B189A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64" y="1190545"/>
            <a:ext cx="8597527" cy="44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283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26454E9-C3FD-451B-9420-69272246B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22" y="1354287"/>
            <a:ext cx="4939155" cy="41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70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663356-A11B-485B-A803-00F04D714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97" y="692797"/>
            <a:ext cx="5472406" cy="54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8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A71BE-DEFC-4902-BDBD-4DC990E31BA0}"/>
              </a:ext>
            </a:extLst>
          </p:cNvPr>
          <p:cNvSpPr txBox="1"/>
          <p:nvPr/>
        </p:nvSpPr>
        <p:spPr>
          <a:xfrm>
            <a:off x="688486" y="1064349"/>
            <a:ext cx="107974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GAN</a:t>
            </a:r>
            <a:r>
              <a:rPr lang="ko-KR" altLang="en-US" dirty="0"/>
              <a:t>은 결과가 불안정하다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GAN</a:t>
            </a:r>
            <a:r>
              <a:rPr lang="ko-KR" altLang="en-US" dirty="0"/>
              <a:t>만 가지고는 좋은 성능이 잘 </a:t>
            </a:r>
            <a:r>
              <a:rPr lang="ko-KR" altLang="en-US" dirty="0" err="1"/>
              <a:t>안나왔다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Black-box method</a:t>
            </a:r>
          </a:p>
          <a:p>
            <a:r>
              <a:rPr lang="en-US" altLang="ko-KR" dirty="0"/>
              <a:t>Neural Network </a:t>
            </a:r>
            <a:r>
              <a:rPr lang="ko-KR" altLang="en-US" dirty="0"/>
              <a:t>자체의 한계라고 볼 수 있는데</a:t>
            </a:r>
            <a:r>
              <a:rPr lang="en-US" altLang="ko-KR" dirty="0"/>
              <a:t>, </a:t>
            </a:r>
            <a:r>
              <a:rPr lang="ko-KR" altLang="en-US" dirty="0"/>
              <a:t>결정 변수나 주요 변수를 알 수 있는 다수의 </a:t>
            </a:r>
            <a:r>
              <a:rPr lang="ko-KR" altLang="en-US" dirty="0" err="1"/>
              <a:t>머신러닝</a:t>
            </a:r>
            <a:r>
              <a:rPr lang="ko-KR" altLang="en-US" dirty="0"/>
              <a:t> 기법들과 달리 </a:t>
            </a:r>
            <a:r>
              <a:rPr lang="en-US" altLang="ko-KR" dirty="0"/>
              <a:t>Neural Network</a:t>
            </a:r>
            <a:r>
              <a:rPr lang="ko-KR" altLang="en-US" dirty="0"/>
              <a:t>은 처음부터 끝까지 어떤 형태로 그러한 결과가 나오게 되었는지 그 과정을 알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Generative Model </a:t>
            </a:r>
            <a:r>
              <a:rPr lang="ko-KR" altLang="en-US" dirty="0"/>
              <a:t>평가</a:t>
            </a:r>
          </a:p>
          <a:p>
            <a:r>
              <a:rPr lang="en-US" altLang="ko-KR" dirty="0"/>
              <a:t>GAN</a:t>
            </a:r>
            <a:r>
              <a:rPr lang="ko-KR" altLang="en-US" dirty="0"/>
              <a:t>은 결과물 자체가 새롭게 만들어진 </a:t>
            </a:r>
            <a:r>
              <a:rPr lang="en-US" altLang="ko-KR" dirty="0"/>
              <a:t>Sample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이를 기존 </a:t>
            </a:r>
            <a:r>
              <a:rPr lang="en-US" altLang="ko-KR" dirty="0"/>
              <a:t>sample</a:t>
            </a:r>
            <a:r>
              <a:rPr lang="ko-KR" altLang="en-US" dirty="0"/>
              <a:t>과 비교하여 얼마나 비슷한 지 확인할 수 있는 정량적 척도가 없고</a:t>
            </a:r>
            <a:r>
              <a:rPr lang="en-US" altLang="ko-KR" dirty="0"/>
              <a:t>, </a:t>
            </a:r>
            <a:r>
              <a:rPr lang="ko-KR" altLang="en-US" dirty="0"/>
              <a:t>사람이 판단하더라도 이는 주관적 기준이기 때문에 얼마나 정확한지</a:t>
            </a:r>
            <a:r>
              <a:rPr lang="en-US" altLang="ko-KR" dirty="0"/>
              <a:t>, </a:t>
            </a:r>
            <a:r>
              <a:rPr lang="ko-KR" altLang="en-US" dirty="0"/>
              <a:t>혹은 뛰어난 지 판단하기 힘들다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BE9EF-F8E1-4EA3-8A30-2B230B624AAF}"/>
              </a:ext>
            </a:extLst>
          </p:cNvPr>
          <p:cNvSpPr txBox="1"/>
          <p:nvPr/>
        </p:nvSpPr>
        <p:spPr>
          <a:xfrm>
            <a:off x="2775527" y="5408930"/>
            <a:ext cx="6640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어떻게 극복했는가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787766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37C140-6A98-46DA-8C29-247792A4C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02" y="1115008"/>
            <a:ext cx="4288972" cy="4288972"/>
          </a:xfrm>
          <a:prstGeom prst="rect">
            <a:avLst/>
          </a:prstGeom>
        </p:spPr>
      </p:pic>
      <p:pic>
        <p:nvPicPr>
          <p:cNvPr id="5" name="그림 4" descr="텍스트, 패브릭이(가) 표시된 사진&#10;&#10;자동 생성된 설명">
            <a:extLst>
              <a:ext uri="{FF2B5EF4-FFF2-40B4-BE49-F238E27FC236}">
                <a16:creationId xmlns:a16="http://schemas.microsoft.com/office/drawing/2014/main" id="{456F0380-22FB-484C-AAEE-2AEBD187E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6" y="578206"/>
            <a:ext cx="5701587" cy="5701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772FA-3099-43C4-A60E-4F66CB8F54A4}"/>
              </a:ext>
            </a:extLst>
          </p:cNvPr>
          <p:cNvSpPr txBox="1"/>
          <p:nvPr/>
        </p:nvSpPr>
        <p:spPr>
          <a:xfrm>
            <a:off x="6359913" y="376314"/>
            <a:ext cx="5376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GAN</a:t>
            </a:r>
            <a:r>
              <a:rPr lang="ko-KR" altLang="en-US" dirty="0"/>
              <a:t>은 결과가 불안정하다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GAN</a:t>
            </a:r>
            <a:r>
              <a:rPr lang="ko-KR" altLang="en-US" dirty="0"/>
              <a:t>만 가지고는 좋은 성능이 잘 </a:t>
            </a:r>
            <a:r>
              <a:rPr lang="ko-KR" altLang="en-US" dirty="0" err="1"/>
              <a:t>안나왔다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6821C-6B3C-4866-AA13-4FEDDA12ABF2}"/>
              </a:ext>
            </a:extLst>
          </p:cNvPr>
          <p:cNvSpPr txBox="1"/>
          <p:nvPr/>
        </p:nvSpPr>
        <p:spPr>
          <a:xfrm>
            <a:off x="1551709" y="6400800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1000</a:t>
            </a:r>
            <a:r>
              <a:rPr lang="ko-KR" altLang="en-US" dirty="0"/>
              <a:t>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0B579-8DCF-4FBA-9FA0-ADECAB60CCF5}"/>
              </a:ext>
            </a:extLst>
          </p:cNvPr>
          <p:cNvSpPr txBox="1"/>
          <p:nvPr/>
        </p:nvSpPr>
        <p:spPr>
          <a:xfrm>
            <a:off x="8539019" y="5219314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918359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71471-DB7A-4E31-91F9-EE07963879EB}"/>
              </a:ext>
            </a:extLst>
          </p:cNvPr>
          <p:cNvSpPr txBox="1"/>
          <p:nvPr/>
        </p:nvSpPr>
        <p:spPr>
          <a:xfrm>
            <a:off x="2202872" y="2459504"/>
            <a:ext cx="7786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CNN</a:t>
            </a:r>
            <a:r>
              <a:rPr lang="ko-KR" altLang="en-US" sz="4000" dirty="0"/>
              <a:t> 자세한 공부 필요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코드 분석 필요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1C6F9-C732-461C-A30E-7C2CFD621059}"/>
              </a:ext>
            </a:extLst>
          </p:cNvPr>
          <p:cNvSpPr txBox="1"/>
          <p:nvPr/>
        </p:nvSpPr>
        <p:spPr>
          <a:xfrm>
            <a:off x="1911927" y="623700"/>
            <a:ext cx="89500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Black-box method</a:t>
            </a:r>
          </a:p>
          <a:p>
            <a:r>
              <a:rPr lang="en-US" altLang="ko-KR" dirty="0"/>
              <a:t>Neural Network </a:t>
            </a:r>
            <a:r>
              <a:rPr lang="ko-KR" altLang="en-US" dirty="0"/>
              <a:t>자체의 한계라고 볼 수 있는데</a:t>
            </a:r>
            <a:r>
              <a:rPr lang="en-US" altLang="ko-KR" dirty="0"/>
              <a:t>, </a:t>
            </a:r>
            <a:r>
              <a:rPr lang="ko-KR" altLang="en-US" dirty="0"/>
              <a:t>결정 변수나 주요 변수를 알 수 있는 다수의 </a:t>
            </a:r>
            <a:r>
              <a:rPr lang="ko-KR" altLang="en-US" dirty="0" err="1"/>
              <a:t>머신러닝</a:t>
            </a:r>
            <a:r>
              <a:rPr lang="ko-KR" altLang="en-US" dirty="0"/>
              <a:t> 기법들과 달리 </a:t>
            </a:r>
            <a:r>
              <a:rPr lang="en-US" altLang="ko-KR" dirty="0"/>
              <a:t>Neural Network</a:t>
            </a:r>
            <a:r>
              <a:rPr lang="ko-KR" altLang="en-US" dirty="0"/>
              <a:t>은 처음부터 끝까지 어떤 형태로 그러한 결과가 나오게 되었는지 그 과정을 알 수 없다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1481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CA1458-891B-4FA7-8506-B24C8956F997}"/>
              </a:ext>
            </a:extLst>
          </p:cNvPr>
          <p:cNvSpPr txBox="1"/>
          <p:nvPr/>
        </p:nvSpPr>
        <p:spPr>
          <a:xfrm>
            <a:off x="1542472" y="910073"/>
            <a:ext cx="81926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Generative Model </a:t>
            </a:r>
            <a:r>
              <a:rPr lang="ko-KR" altLang="en-US" dirty="0"/>
              <a:t>평가</a:t>
            </a:r>
          </a:p>
          <a:p>
            <a:r>
              <a:rPr lang="en-US" altLang="ko-KR" dirty="0"/>
              <a:t>GAN</a:t>
            </a:r>
            <a:r>
              <a:rPr lang="ko-KR" altLang="en-US" dirty="0"/>
              <a:t>은 결과물 자체가 새롭게 만들어진 </a:t>
            </a:r>
            <a:r>
              <a:rPr lang="en-US" altLang="ko-KR" dirty="0"/>
              <a:t>Sample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이를 기존 </a:t>
            </a:r>
            <a:r>
              <a:rPr lang="en-US" altLang="ko-KR" dirty="0"/>
              <a:t>sample</a:t>
            </a:r>
            <a:r>
              <a:rPr lang="ko-KR" altLang="en-US" dirty="0"/>
              <a:t>과 비교하여 얼마나 비슷한 지 확인할 수 있는 정량적 척도가 없고</a:t>
            </a:r>
            <a:r>
              <a:rPr lang="en-US" altLang="ko-KR" dirty="0"/>
              <a:t>, </a:t>
            </a:r>
            <a:r>
              <a:rPr lang="ko-KR" altLang="en-US" dirty="0"/>
              <a:t>사람이 판단하더라도 이는 주관적 기준이기 때문에 얼마나 정확한지</a:t>
            </a:r>
            <a:r>
              <a:rPr lang="en-US" altLang="ko-KR" dirty="0"/>
              <a:t>, </a:t>
            </a:r>
            <a:r>
              <a:rPr lang="ko-KR" altLang="en-US" dirty="0"/>
              <a:t>혹은 뛰어난 지 판단하기 힘들다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9C4F7-5E74-4ECD-B642-11F86D84A341}"/>
              </a:ext>
            </a:extLst>
          </p:cNvPr>
          <p:cNvSpPr txBox="1"/>
          <p:nvPr/>
        </p:nvSpPr>
        <p:spPr>
          <a:xfrm>
            <a:off x="2198254" y="4553527"/>
            <a:ext cx="779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평가 방법에 대한 조사가 필요</a:t>
            </a:r>
          </a:p>
        </p:txBody>
      </p:sp>
    </p:spTree>
    <p:extLst>
      <p:ext uri="{BB962C8B-B14F-4D97-AF65-F5344CB8AC3E}">
        <p14:creationId xmlns:p14="http://schemas.microsoft.com/office/powerpoint/2010/main" val="35776387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BF84D-2DA9-4529-B5FF-77AC5B0E5A85}"/>
              </a:ext>
            </a:extLst>
          </p:cNvPr>
          <p:cNvSpPr txBox="1"/>
          <p:nvPr/>
        </p:nvSpPr>
        <p:spPr>
          <a:xfrm>
            <a:off x="2974109" y="2151727"/>
            <a:ext cx="6243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GAN</a:t>
            </a:r>
            <a:r>
              <a:rPr lang="ko-KR" altLang="en-US" sz="3200" dirty="0"/>
              <a:t>을 구현하기 위해서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-&gt; </a:t>
            </a:r>
            <a:r>
              <a:rPr lang="en-US" altLang="ko-KR" sz="3200" dirty="0" err="1"/>
              <a:t>DCGAN</a:t>
            </a:r>
            <a:r>
              <a:rPr lang="ko-KR" altLang="en-US" sz="3200" dirty="0"/>
              <a:t>을 구현하기 위해서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-&gt; </a:t>
            </a:r>
            <a:r>
              <a:rPr lang="ko-KR" altLang="en-US" sz="3200" dirty="0" err="1"/>
              <a:t>머신러닝에</a:t>
            </a:r>
            <a:r>
              <a:rPr lang="ko-KR" altLang="en-US" sz="3200" dirty="0"/>
              <a:t> 대한 기초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65093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7748CC0-D0CA-494D-A09B-4340ABCB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0" y="557279"/>
            <a:ext cx="6085329" cy="5743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259A8-65FD-4628-B21D-17155DE29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82" y="517848"/>
            <a:ext cx="5142748" cy="58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014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F2BF7-24F7-43D6-8778-381E1E252336}"/>
              </a:ext>
            </a:extLst>
          </p:cNvPr>
          <p:cNvSpPr txBox="1"/>
          <p:nvPr/>
        </p:nvSpPr>
        <p:spPr>
          <a:xfrm>
            <a:off x="868218" y="831273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8F5DF-11BB-42CE-86F2-45C09913D3AD}"/>
              </a:ext>
            </a:extLst>
          </p:cNvPr>
          <p:cNvSpPr txBox="1"/>
          <p:nvPr/>
        </p:nvSpPr>
        <p:spPr>
          <a:xfrm>
            <a:off x="129309" y="1588655"/>
            <a:ext cx="11684000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altLang="ko-KR" sz="1050" dirty="0"/>
              <a:t>https://www.kipa.org/cpu/main.jsp</a:t>
            </a:r>
          </a:p>
          <a:p>
            <a:r>
              <a:rPr lang="af-ZA" altLang="ko-KR" sz="1050" dirty="0"/>
              <a:t>[1] https://www.sas.com/ko_kr/insights/analytics/what-is-artificial-intelligence.html</a:t>
            </a:r>
          </a:p>
          <a:p>
            <a:r>
              <a:rPr lang="af-ZA" altLang="ko-KR" sz="1050" dirty="0"/>
              <a:t>[2] https://www.sas.com/ko_kr/insights/analytics/machine-learning.html</a:t>
            </a:r>
          </a:p>
          <a:p>
            <a:r>
              <a:rPr lang="af-ZA" altLang="ko-KR" sz="1050" dirty="0"/>
              <a:t>[3] https://www.sas.com/ko_kr/insights/analytics/deep-learning.html</a:t>
            </a:r>
          </a:p>
          <a:p>
            <a:r>
              <a:rPr lang="af-ZA" altLang="ko-KR" sz="1050" dirty="0"/>
              <a:t>[4] https://terms.naver.com/entry.naver?docId=830577&amp;cid=42344&amp;categoryId=42344</a:t>
            </a:r>
          </a:p>
          <a:p>
            <a:r>
              <a:rPr lang="af-ZA" altLang="ko-KR" sz="1050" dirty="0"/>
              <a:t>[5] https://m.blog.naver.com/PostView.naver?blogId=with_msip&amp;logNo=222161422280&amp;proxyReferer=</a:t>
            </a:r>
          </a:p>
          <a:p>
            <a:r>
              <a:rPr lang="af-ZA" altLang="ko-KR" sz="1050" dirty="0"/>
              <a:t>[6] https://kr.mathworks.com/help/images/single-image-super-resolution-using-deep-learning.html</a:t>
            </a:r>
          </a:p>
          <a:p>
            <a:r>
              <a:rPr lang="af-ZA" altLang="ko-KR" sz="1050" dirty="0"/>
              <a:t>[7] https://brunch.co.kr/@sunguy2007/168</a:t>
            </a:r>
          </a:p>
          <a:p>
            <a:r>
              <a:rPr lang="af-ZA" altLang="ko-KR" sz="1050" dirty="0"/>
              <a:t>[8] https://www.koreascience.or.kr/article/JAKO202013661038246.pdf</a:t>
            </a:r>
          </a:p>
          <a:p>
            <a:r>
              <a:rPr lang="af-ZA" altLang="ko-KR" sz="1050" dirty="0"/>
              <a:t>[9] http://solarisailab.com/archives/1206</a:t>
            </a:r>
          </a:p>
          <a:p>
            <a:r>
              <a:rPr lang="af-ZA" altLang="ko-KR" sz="1050" dirty="0"/>
              <a:t>[10] https://m.blog.naver.com/windowsub0406/220883022888</a:t>
            </a:r>
          </a:p>
          <a:p>
            <a:r>
              <a:rPr lang="af-ZA" altLang="ko-KR" sz="1050" dirty="0"/>
              <a:t>[11] </a:t>
            </a:r>
            <a:r>
              <a:rPr lang="ko-KR" altLang="en-US" sz="1050" dirty="0"/>
              <a:t>과학기술정보통신부</a:t>
            </a:r>
            <a:r>
              <a:rPr lang="en-US" altLang="ko-KR" sz="1050" dirty="0"/>
              <a:t>, 2019</a:t>
            </a:r>
            <a:r>
              <a:rPr lang="ko-KR" altLang="en-US" sz="1050" dirty="0"/>
              <a:t>년 업무계획 </a:t>
            </a:r>
            <a:r>
              <a:rPr lang="en-US" altLang="ko-KR" sz="1050" dirty="0"/>
              <a:t>, 2019.</a:t>
            </a:r>
          </a:p>
          <a:p>
            <a:r>
              <a:rPr lang="en-US" altLang="ko-KR" sz="1050" dirty="0"/>
              <a:t>[12] </a:t>
            </a:r>
            <a:r>
              <a:rPr lang="af-ZA" altLang="ko-KR" sz="1050" dirty="0"/>
              <a:t>https://www.saramin.co.kr/zf_user/company-info/view?csn=NThFa2lRajFWNFhkcTFuNlRLSExXUT09\</a:t>
            </a:r>
          </a:p>
          <a:p>
            <a:r>
              <a:rPr lang="af-ZA" altLang="ko-KR" sz="1050" dirty="0"/>
              <a:t>[13] https://terms.naver.com/entry.naver?docId=651252&amp;cid=43167&amp;categoryId=43167</a:t>
            </a:r>
          </a:p>
          <a:p>
            <a:r>
              <a:rPr lang="af-ZA" altLang="ko-KR" sz="1050" dirty="0"/>
              <a:t>[14] https://www.qualcomm.com/</a:t>
            </a:r>
          </a:p>
          <a:p>
            <a:r>
              <a:rPr lang="af-ZA" altLang="ko-KR" sz="1050" dirty="0"/>
              <a:t>[15] https://www.etri.re.kr/korcon/sub7/sub7_0101.etri</a:t>
            </a:r>
          </a:p>
          <a:p>
            <a:r>
              <a:rPr lang="af-ZA" altLang="ko-KR" sz="1050" dirty="0"/>
              <a:t>[16] https://global.kisline.com/</a:t>
            </a:r>
          </a:p>
          <a:p>
            <a:r>
              <a:rPr lang="af-ZA" altLang="ko-KR" sz="1050" dirty="0"/>
              <a:t>[17] https://www.heartflow.com</a:t>
            </a:r>
          </a:p>
          <a:p>
            <a:r>
              <a:rPr lang="af-ZA" altLang="ko-KR" sz="1050" dirty="0"/>
              <a:t>[18] https://m.stock.naver.com/index.html#/worldstock/stock/DMRC.O/overview</a:t>
            </a:r>
          </a:p>
          <a:p>
            <a:r>
              <a:rPr lang="af-ZA" altLang="ko-KR" sz="1050" dirty="0"/>
              <a:t>[19] https://www.jobkorea.co.kr/Recruit/Co_Read/C/hutom0515/Company_name/%ED%9C%B4%ED%86%B0</a:t>
            </a:r>
          </a:p>
          <a:p>
            <a:r>
              <a:rPr lang="af-ZA" altLang="ko-KR" sz="1050" dirty="0"/>
              <a:t>[20] https://www.magicleap.com/</a:t>
            </a:r>
          </a:p>
          <a:p>
            <a:r>
              <a:rPr lang="af-ZA" altLang="ko-KR" sz="1050" dirty="0"/>
              <a:t>[21] https://www.intuitive.com/</a:t>
            </a:r>
          </a:p>
          <a:p>
            <a:r>
              <a:rPr lang="af-ZA" altLang="ko-KR" sz="1050" dirty="0"/>
              <a:t>[22] http://www.kipris.or.kr/khome/main.jsp</a:t>
            </a:r>
          </a:p>
          <a:p>
            <a:r>
              <a:rPr lang="af-ZA" altLang="ko-KR" sz="1050" dirty="0"/>
              <a:t>[23] https://www.wintelips.com/service/mai/main.wips</a:t>
            </a:r>
          </a:p>
          <a:p>
            <a:r>
              <a:rPr lang="af-ZA" altLang="ko-KR" sz="1050" dirty="0"/>
              <a:t>[24] </a:t>
            </a:r>
            <a:r>
              <a:rPr lang="ko-KR" altLang="en-US" sz="1050" dirty="0" err="1"/>
              <a:t>한국기업기술가치평가협회</a:t>
            </a:r>
            <a:endParaRPr lang="ko-KR" altLang="en-US" sz="1050" dirty="0"/>
          </a:p>
          <a:p>
            <a:r>
              <a:rPr lang="en-US" altLang="ko-KR" sz="1050" dirty="0"/>
              <a:t>[25] </a:t>
            </a:r>
            <a:r>
              <a:rPr lang="af-ZA" altLang="ko-KR" sz="1050" dirty="0"/>
              <a:t>https://blog.daum.net/songpy80/6048445</a:t>
            </a:r>
          </a:p>
          <a:p>
            <a:r>
              <a:rPr lang="af-ZA" altLang="ko-KR" sz="1050" dirty="0"/>
              <a:t>[26] </a:t>
            </a:r>
            <a:r>
              <a:rPr lang="ko-KR" altLang="en-US" sz="1050" dirty="0"/>
              <a:t>이병기</a:t>
            </a:r>
            <a:r>
              <a:rPr lang="en-US" altLang="ko-KR" sz="1050" dirty="0"/>
              <a:t>, </a:t>
            </a:r>
            <a:r>
              <a:rPr lang="ko-KR" altLang="en-US" sz="1050" dirty="0"/>
              <a:t>인공지능기술의 특허 경쟁력과 기술</a:t>
            </a:r>
            <a:r>
              <a:rPr lang="en-US" altLang="ko-KR" sz="1050" dirty="0"/>
              <a:t>, </a:t>
            </a:r>
            <a:r>
              <a:rPr lang="ko-KR" altLang="en-US" sz="1050" dirty="0"/>
              <a:t>서울</a:t>
            </a:r>
            <a:r>
              <a:rPr lang="en-US" altLang="ko-KR" sz="1050" dirty="0"/>
              <a:t>: </a:t>
            </a:r>
            <a:r>
              <a:rPr lang="ko-KR" altLang="en-US" sz="1050" dirty="0"/>
              <a:t>한국경제연구원</a:t>
            </a:r>
            <a:r>
              <a:rPr lang="en-US" altLang="ko-KR" sz="1050" dirty="0"/>
              <a:t>, 2017.</a:t>
            </a:r>
          </a:p>
          <a:p>
            <a:r>
              <a:rPr lang="en-US" altLang="ko-KR" sz="1050" dirty="0"/>
              <a:t>[27] </a:t>
            </a:r>
            <a:r>
              <a:rPr lang="af-ZA" altLang="ko-KR" sz="1050" dirty="0"/>
              <a:t>China Institute for Science and Technology Policy at Tsinghua University, China AI development report, Tsinghua University, 2018.</a:t>
            </a:r>
          </a:p>
          <a:p>
            <a:r>
              <a:rPr lang="af-ZA" altLang="ko-KR" sz="1050" dirty="0"/>
              <a:t>[28] </a:t>
            </a:r>
            <a:r>
              <a:rPr lang="ko-KR" altLang="en-US" sz="1050" dirty="0"/>
              <a:t>한국정보화진흥원</a:t>
            </a:r>
            <a:r>
              <a:rPr lang="en-US" altLang="ko-KR" sz="1050" dirty="0"/>
              <a:t>, 2019</a:t>
            </a:r>
            <a:r>
              <a:rPr lang="ko-KR" altLang="en-US" sz="1050" dirty="0"/>
              <a:t>년 </a:t>
            </a:r>
            <a:r>
              <a:rPr lang="af-ZA" altLang="ko-KR" sz="1050" dirty="0"/>
              <a:t>NIA AI Index - </a:t>
            </a:r>
            <a:r>
              <a:rPr lang="ko-KR" altLang="en-US" sz="1050" dirty="0"/>
              <a:t>우리나라 인공지능</a:t>
            </a:r>
            <a:r>
              <a:rPr lang="en-US" altLang="ko-KR" sz="1050" dirty="0"/>
              <a:t>(</a:t>
            </a:r>
            <a:r>
              <a:rPr lang="af-ZA" altLang="ko-KR" sz="1050" dirty="0"/>
              <a:t>AI) </a:t>
            </a:r>
            <a:r>
              <a:rPr lang="ko-KR" altLang="en-US" sz="1050" dirty="0"/>
              <a:t>수준 조사</a:t>
            </a:r>
            <a:r>
              <a:rPr lang="en-US" altLang="ko-KR" sz="1050" dirty="0"/>
              <a:t>, </a:t>
            </a:r>
            <a:r>
              <a:rPr lang="af-ZA" altLang="ko-KR" sz="1050" dirty="0"/>
              <a:t>IT &amp; Future Strategy, </a:t>
            </a:r>
            <a:r>
              <a:rPr lang="ko-KR" altLang="en-US" sz="1050" dirty="0"/>
              <a:t>제</a:t>
            </a:r>
            <a:r>
              <a:rPr lang="en-US" altLang="ko-KR" sz="1050" dirty="0"/>
              <a:t>6</a:t>
            </a:r>
            <a:r>
              <a:rPr lang="ko-KR" altLang="en-US" sz="1050" dirty="0"/>
              <a:t>호</a:t>
            </a:r>
            <a:r>
              <a:rPr lang="en-US" altLang="ko-KR" sz="1050" dirty="0"/>
              <a:t>, 2019.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42506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BF84D-2DA9-4529-B5FF-77AC5B0E5A85}"/>
              </a:ext>
            </a:extLst>
          </p:cNvPr>
          <p:cNvSpPr txBox="1"/>
          <p:nvPr/>
        </p:nvSpPr>
        <p:spPr>
          <a:xfrm>
            <a:off x="4479636" y="3013501"/>
            <a:ext cx="323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감사합니다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277610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2788</Words>
  <Application>Microsoft Office PowerPoint</Application>
  <PresentationFormat>와이드스크린</PresentationFormat>
  <Paragraphs>273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맑은 고딕</vt:lpstr>
      <vt:lpstr>Arial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김성원</dc:creator>
  <cp:lastModifiedBy>승현</cp:lastModifiedBy>
  <cp:revision>25</cp:revision>
  <dcterms:created xsi:type="dcterms:W3CDTF">2021-12-02T05:25:23Z</dcterms:created>
  <dcterms:modified xsi:type="dcterms:W3CDTF">2021-12-03T04:54:55Z</dcterms:modified>
</cp:coreProperties>
</file>